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1"/>
  </p:notesMasterIdLst>
  <p:sldIdLst>
    <p:sldId id="256" r:id="rId2"/>
    <p:sldId id="257" r:id="rId3"/>
    <p:sldId id="258" r:id="rId4"/>
    <p:sldId id="259" r:id="rId5"/>
    <p:sldId id="261" r:id="rId6"/>
    <p:sldId id="262" r:id="rId7"/>
    <p:sldId id="263" r:id="rId8"/>
    <p:sldId id="264" r:id="rId9"/>
    <p:sldId id="265" r:id="rId10"/>
    <p:sldId id="266"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363" r:id="rId46"/>
    <p:sldId id="280" r:id="rId47"/>
    <p:sldId id="281" r:id="rId48"/>
    <p:sldId id="368"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364" r:id="rId66"/>
    <p:sldId id="365"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66" r:id="rId105"/>
    <p:sldId id="367" r:id="rId106"/>
    <p:sldId id="338" r:id="rId107"/>
    <p:sldId id="339" r:id="rId108"/>
    <p:sldId id="340" r:id="rId109"/>
    <p:sldId id="341" r:id="rId110"/>
  </p:sldIdLst>
  <p:sldSz cx="13004800" cy="9753600"/>
  <p:notesSz cx="6858000" cy="9144000"/>
  <p:defaultTex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vl2pPr marL="58702" marR="58702" indent="381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2pPr>
    <a:lvl3pPr marL="58702" marR="58702" indent="762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3pPr>
    <a:lvl4pPr marL="58702" marR="58702" indent="1143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4pPr>
    <a:lvl5pPr marL="58702" marR="58702" indent="1524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5pPr>
    <a:lvl6pPr marL="58702" marR="58702" indent="1905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6pPr>
    <a:lvl7pPr marL="58702" marR="58702" indent="2286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7pPr>
    <a:lvl8pPr marL="58702" marR="58702" indent="2667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8pPr>
    <a:lvl9pPr marL="58702" marR="58702" indent="3048000"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D51ADE6A-740E-44AE-83CC-AE7238B6C88D}"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03" autoAdjust="0"/>
  </p:normalViewPr>
  <p:slideViewPr>
    <p:cSldViewPr snapToGrid="0">
      <p:cViewPr varScale="1">
        <p:scale>
          <a:sx n="74" d="100"/>
          <a:sy n="74" d="100"/>
        </p:scale>
        <p:origin x="12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360596412"/>
      </p:ext>
    </p:extLst>
  </p:cSld>
  <p:clrMap bg1="lt1" tx1="dk1" bg2="lt2" tx2="dk2" accent1="accent1" accent2="accent2" accent3="accent3" accent4="accent4" accent5="accent5" accent6="accent6" hlink="hlink" folHlink="folHlink"/>
  <p:notesStyle>
    <a:lvl1pPr defTabSz="647700">
      <a:defRPr sz="1200">
        <a:latin typeface="Lucida Grande"/>
        <a:ea typeface="Lucida Grande"/>
        <a:cs typeface="Lucida Grande"/>
        <a:sym typeface="Lucida Grande"/>
      </a:defRPr>
    </a:lvl1pPr>
    <a:lvl2pPr indent="228600" defTabSz="647700">
      <a:defRPr sz="1200">
        <a:latin typeface="Lucida Grande"/>
        <a:ea typeface="Lucida Grande"/>
        <a:cs typeface="Lucida Grande"/>
        <a:sym typeface="Lucida Grande"/>
      </a:defRPr>
    </a:lvl2pPr>
    <a:lvl3pPr indent="457200" defTabSz="647700">
      <a:defRPr sz="1200">
        <a:latin typeface="Lucida Grande"/>
        <a:ea typeface="Lucida Grande"/>
        <a:cs typeface="Lucida Grande"/>
        <a:sym typeface="Lucida Grande"/>
      </a:defRPr>
    </a:lvl3pPr>
    <a:lvl4pPr indent="685800" defTabSz="647700">
      <a:defRPr sz="1200">
        <a:latin typeface="Lucida Grande"/>
        <a:ea typeface="Lucida Grande"/>
        <a:cs typeface="Lucida Grande"/>
        <a:sym typeface="Lucida Grande"/>
      </a:defRPr>
    </a:lvl4pPr>
    <a:lvl5pPr indent="914400" defTabSz="647700">
      <a:defRPr sz="1200">
        <a:latin typeface="Lucida Grande"/>
        <a:ea typeface="Lucida Grande"/>
        <a:cs typeface="Lucida Grande"/>
        <a:sym typeface="Lucida Grande"/>
      </a:defRPr>
    </a:lvl5pPr>
    <a:lvl6pPr indent="1143000" defTabSz="647700">
      <a:defRPr sz="1200">
        <a:latin typeface="Lucida Grande"/>
        <a:ea typeface="Lucida Grande"/>
        <a:cs typeface="Lucida Grande"/>
        <a:sym typeface="Lucida Grande"/>
      </a:defRPr>
    </a:lvl6pPr>
    <a:lvl7pPr indent="1371600" defTabSz="647700">
      <a:defRPr sz="1200">
        <a:latin typeface="Lucida Grande"/>
        <a:ea typeface="Lucida Grande"/>
        <a:cs typeface="Lucida Grande"/>
        <a:sym typeface="Lucida Grande"/>
      </a:defRPr>
    </a:lvl7pPr>
    <a:lvl8pPr indent="1600200" defTabSz="647700">
      <a:defRPr sz="1200">
        <a:latin typeface="Lucida Grande"/>
        <a:ea typeface="Lucida Grande"/>
        <a:cs typeface="Lucida Grande"/>
        <a:sym typeface="Lucida Grande"/>
      </a:defRPr>
    </a:lvl8pPr>
    <a:lvl9pPr indent="1828800" defTabSz="647700">
      <a:defRPr sz="1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lgs4.cs.princeton.edu/references/papers/quicksort-hoare.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pPr lvl="0"/>
            <a:endParaRPr/>
          </a:p>
        </p:txBody>
      </p:sp>
      <p:sp>
        <p:nvSpPr>
          <p:cNvPr id="45" name="Shape 45"/>
          <p:cNvSpPr>
            <a:spLocks noGrp="1"/>
          </p:cNvSpPr>
          <p:nvPr>
            <p:ph type="body" sz="quarter" idx="1"/>
          </p:nvPr>
        </p:nvSpPr>
        <p:spPr>
          <a:prstGeom prst="rect">
            <a:avLst/>
          </a:prstGeom>
        </p:spPr>
        <p:txBody>
          <a:bodyPr/>
          <a:lstStyle/>
          <a:p>
            <a:pPr lvl="0" defTabSz="584200">
              <a:defRPr sz="1800"/>
            </a:pPr>
            <a:r>
              <a:rPr sz="1400">
                <a:latin typeface="Helvetica"/>
                <a:ea typeface="Helvetica"/>
                <a:cs typeface="Helvetica"/>
                <a:sym typeface="Helvetica"/>
              </a:rPr>
              <a:t>music of quicksort: https://googledrive.com/host/0B2GQktu-wcTiMkNBbDFIQnpFcTQ/</a:t>
            </a:r>
          </a:p>
          <a:p>
            <a:pPr lvl="0" defTabSz="584200">
              <a:defRPr sz="1800"/>
            </a:pPr>
            <a:r>
              <a:rPr sz="1400">
                <a:latin typeface="Helvetica"/>
                <a:ea typeface="Helvetica"/>
                <a:cs typeface="Helvetica"/>
                <a:sym typeface="Helvetica"/>
              </a:rPr>
              <a:t>wear quicksort t-shirt to class</a:t>
            </a:r>
          </a:p>
        </p:txBody>
      </p:sp>
    </p:spTree>
    <p:extLst>
      <p:ext uri="{BB962C8B-B14F-4D97-AF65-F5344CB8AC3E}">
        <p14:creationId xmlns:p14="http://schemas.microsoft.com/office/powerpoint/2010/main" val="115808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lvl1pPr marL="48510" marR="48510"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quicksort partitioning sonification</a:t>
            </a:r>
          </a:p>
        </p:txBody>
      </p:sp>
    </p:spTree>
    <p:extLst>
      <p:ext uri="{BB962C8B-B14F-4D97-AF65-F5344CB8AC3E}">
        <p14:creationId xmlns:p14="http://schemas.microsoft.com/office/powerpoint/2010/main" val="146869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pPr lvl="0"/>
            <a:endParaRPr/>
          </a:p>
        </p:txBody>
      </p:sp>
      <p:sp>
        <p:nvSpPr>
          <p:cNvPr id="186" name="Shape 186"/>
          <p:cNvSpPr>
            <a:spLocks noGrp="1"/>
          </p:cNvSpPr>
          <p:nvPr>
            <p:ph type="body" sz="quarter" idx="1"/>
          </p:nvPr>
        </p:nvSpPr>
        <p:spPr>
          <a:prstGeom prst="rect">
            <a:avLst/>
          </a:prstGeom>
        </p:spPr>
        <p:txBody>
          <a:bodyPr/>
          <a:lstStyle/>
          <a:p>
            <a:pPr marL="48510" marR="48510"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Knuth reports horror stories of bad implementations of partitioning that go quadratic</a:t>
            </a:r>
          </a:p>
          <a:p>
            <a:pPr marL="48510" marR="48510"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straightforward with auxiliary array, better solution:  uses constant extra space and still N-1 compares</a:t>
            </a:r>
          </a:p>
        </p:txBody>
      </p:sp>
    </p:spTree>
    <p:extLst>
      <p:ext uri="{BB962C8B-B14F-4D97-AF65-F5344CB8AC3E}">
        <p14:creationId xmlns:p14="http://schemas.microsoft.com/office/powerpoint/2010/main" val="367534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pPr lvl="0"/>
            <a:endParaRPr/>
          </a:p>
        </p:txBody>
      </p:sp>
      <p:sp>
        <p:nvSpPr>
          <p:cNvPr id="215" name="Shape 215"/>
          <p:cNvSpPr>
            <a:spLocks noGrp="1"/>
          </p:cNvSpPr>
          <p:nvPr>
            <p:ph type="body" sz="quarter" idx="1"/>
          </p:nvPr>
        </p:nvSpPr>
        <p:spPr>
          <a:prstGeom prst="rect">
            <a:avLst/>
          </a:prstGeom>
        </p:spPr>
        <p:txBody>
          <a:bodyPr/>
          <a:lstStyle/>
          <a:p>
            <a:pPr lvl="0">
              <a:defRPr sz="1800"/>
            </a:pPr>
            <a:r>
              <a:rPr sz="1200"/>
              <a:t>this version partitions on random item (instead of shuffling and partitioning on leftmost item)</a:t>
            </a:r>
          </a:p>
        </p:txBody>
      </p:sp>
    </p:spTree>
    <p:extLst>
      <p:ext uri="{BB962C8B-B14F-4D97-AF65-F5344CB8AC3E}">
        <p14:creationId xmlns:p14="http://schemas.microsoft.com/office/powerpoint/2010/main" val="409521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pPr lvl="0"/>
            <a:endParaRPr/>
          </a:p>
        </p:txBody>
      </p:sp>
      <p:sp>
        <p:nvSpPr>
          <p:cNvPr id="221" name="Shape 22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testing whether the pointer cross is a bit tricky, especially in the presence of duplicate keys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why is (j == lo) test redundant? Partitioning item is there.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Staying in bounds.  The (j == lo) test is redundant (why?),</a:t>
            </a:r>
            <a:br>
              <a:rPr sz="1200">
                <a:uFill>
                  <a:solidFill/>
                </a:uFill>
                <a:latin typeface="Lucida Sans Regular"/>
                <a:ea typeface="Lucida Sans Regular"/>
                <a:cs typeface="Lucida Sans Regular"/>
                <a:sym typeface="Lucida Sans Regular"/>
              </a:rPr>
            </a:br>
            <a:r>
              <a:rPr sz="1200">
                <a:uFill>
                  <a:solidFill/>
                </a:uFill>
                <a:latin typeface="Lucida Sans Regular"/>
                <a:ea typeface="Lucida Sans Regular"/>
                <a:cs typeface="Lucida Sans Regular"/>
                <a:sym typeface="Lucida Sans Regular"/>
              </a:rPr>
              <a:t>but the (i == hi) test is not.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j == lo) test redundant because partitioning element a[lo] asks as a sentinel</a:t>
            </a:r>
          </a:p>
        </p:txBody>
      </p:sp>
    </p:spTree>
    <p:extLst>
      <p:ext uri="{BB962C8B-B14F-4D97-AF65-F5344CB8AC3E}">
        <p14:creationId xmlns:p14="http://schemas.microsoft.com/office/powerpoint/2010/main" val="3046016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pPr lvl="0"/>
            <a:endParaRPr/>
          </a:p>
        </p:txBody>
      </p:sp>
      <p:sp>
        <p:nvSpPr>
          <p:cNvPr id="231" name="Shape 23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hlinkClick r:id="rId3"/>
              </a:rPr>
              <a:t>Quicksort</a:t>
            </a:r>
            <a:r>
              <a:rPr sz="1200">
                <a:uFill>
                  <a:solidFill/>
                </a:uFill>
                <a:latin typeface="Lucida Sans Regular"/>
                <a:ea typeface="Lucida Sans Regular"/>
                <a:cs typeface="Lucida Sans Regular"/>
                <a:sym typeface="Lucida Sans Regular"/>
              </a:rPr>
              <a:t> by C. A. R. Hoare. The Computer Journal, Vol. 5, No. 1, pp. 10-16 (1962). </a:t>
            </a:r>
          </a:p>
        </p:txBody>
      </p:sp>
    </p:spTree>
    <p:extLst>
      <p:ext uri="{BB962C8B-B14F-4D97-AF65-F5344CB8AC3E}">
        <p14:creationId xmlns:p14="http://schemas.microsoft.com/office/powerpoint/2010/main" val="380084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pPr lvl="0"/>
            <a:endParaRPr/>
          </a:p>
        </p:txBody>
      </p:sp>
      <p:sp>
        <p:nvSpPr>
          <p:cNvPr id="245" name="Shape 245"/>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every partition divides array in half. Then, same analysis as mergesort divide-and-conquer recurrence. How to find such an input? Use recursion.</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Here, we assume random shuffle leaves array in same order as original</a:t>
            </a:r>
          </a:p>
        </p:txBody>
      </p:sp>
    </p:spTree>
    <p:extLst>
      <p:ext uri="{BB962C8B-B14F-4D97-AF65-F5344CB8AC3E}">
        <p14:creationId xmlns:p14="http://schemas.microsoft.com/office/powerpoint/2010/main" val="209044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pPr lvl="0"/>
            <a:endParaRPr/>
          </a:p>
        </p:txBody>
      </p:sp>
      <p:sp>
        <p:nvSpPr>
          <p:cNvPr id="254" name="Shape 254"/>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every partition divides array in one piece of size 0 and one of size N-1</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Here, we assume random shuffle leaves array in same order as original</a:t>
            </a:r>
          </a:p>
        </p:txBody>
      </p:sp>
    </p:spTree>
    <p:extLst>
      <p:ext uri="{BB962C8B-B14F-4D97-AF65-F5344CB8AC3E}">
        <p14:creationId xmlns:p14="http://schemas.microsoft.com/office/powerpoint/2010/main" val="1441303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pPr lvl="0"/>
            <a:endParaRPr/>
          </a:p>
        </p:txBody>
      </p:sp>
      <p:sp>
        <p:nvSpPr>
          <p:cNvPr id="273" name="Shape 27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[wayne s14] setting up recurrence is worthwhile. Don't need to cover details of proof.</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The N+1 arises if the input is in ascending order. In this case the left scan does N compares and the right scan does 1 compare.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Technically, it should be C_N &lt;= (N+1) + ...</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This looks like a fairly daunting equation to solve.</a:t>
            </a:r>
          </a:p>
        </p:txBody>
      </p:sp>
    </p:spTree>
    <p:extLst>
      <p:ext uri="{BB962C8B-B14F-4D97-AF65-F5344CB8AC3E}">
        <p14:creationId xmlns:p14="http://schemas.microsoft.com/office/powerpoint/2010/main" val="38047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pPr lvl="0"/>
            <a:endParaRPr/>
          </a:p>
        </p:txBody>
      </p:sp>
      <p:sp>
        <p:nvSpPr>
          <p:cNvPr id="307" name="Shape 307"/>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The first ~ is for approximating discrete sum by continuous sum</a:t>
            </a:r>
          </a:p>
        </p:txBody>
      </p:sp>
    </p:spTree>
    <p:extLst>
      <p:ext uri="{BB962C8B-B14F-4D97-AF65-F5344CB8AC3E}">
        <p14:creationId xmlns:p14="http://schemas.microsoft.com/office/powerpoint/2010/main" val="17733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pPr lvl="0"/>
            <a:endParaRPr/>
          </a:p>
        </p:txBody>
      </p:sp>
      <p:sp>
        <p:nvSpPr>
          <p:cNvPr id="320" name="Shape 320"/>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s14] this proof is more insightful, but more difficult for students to grasp key concept (that probability i-j getting compared is 2 / |j-i+1|</a:t>
            </a:r>
          </a:p>
        </p:txBody>
      </p:sp>
    </p:spTree>
    <p:extLst>
      <p:ext uri="{BB962C8B-B14F-4D97-AF65-F5344CB8AC3E}">
        <p14:creationId xmlns:p14="http://schemas.microsoft.com/office/powerpoint/2010/main" val="361695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pPr lvl="0"/>
            <a:endParaRPr/>
          </a:p>
        </p:txBody>
      </p:sp>
      <p:sp>
        <p:nvSpPr>
          <p:cNvPr id="71" name="Shape 7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Quicksort: a beautiful and efficient algorithm</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These two algorithms are among the most important in all of computer science. Not only because they are solve an important and are widely used, but because they demonstrate general techniques.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Mergesort: Java sort for objects. Perl, C++ stable sort, Python stable sort, Firefox, JavaScript, GNU Octave, Android, …</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Quicksort: Java sort for primitive types.  C, Unix, Visual C++, Python, Matlab, Chrome, JavaScript, …</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g++ uses introsort (quicksort with switchover to heapsort for pathological inputs)</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98179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pPr lvl="0"/>
            <a:endParaRPr/>
          </a:p>
        </p:txBody>
      </p:sp>
      <p:sp>
        <p:nvSpPr>
          <p:cNvPr id="320" name="Shape 320"/>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s14] this proof is more insightful, but more difficult for students to grasp key concept (that probability i-j getting compared is 2 / |j-i+1|</a:t>
            </a:r>
          </a:p>
        </p:txBody>
      </p:sp>
    </p:spTree>
    <p:extLst>
      <p:ext uri="{BB962C8B-B14F-4D97-AF65-F5344CB8AC3E}">
        <p14:creationId xmlns:p14="http://schemas.microsoft.com/office/powerpoint/2010/main" val="133873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pPr lvl="0"/>
            <a:endParaRPr/>
          </a:p>
        </p:txBody>
      </p:sp>
      <p:sp>
        <p:nvSpPr>
          <p:cNvPr id="333" name="Shape 33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For example, probability that two adjacent keys gets compared = 1</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2 and 8 compared with probability 2/7 - only if 2 or 8 is chosen as partitioning item instead of 3, 4, 5, 6, or 7</a:t>
            </a:r>
          </a:p>
        </p:txBody>
      </p:sp>
    </p:spTree>
    <p:extLst>
      <p:ext uri="{BB962C8B-B14F-4D97-AF65-F5344CB8AC3E}">
        <p14:creationId xmlns:p14="http://schemas.microsoft.com/office/powerpoint/2010/main" val="526131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pPr lvl="0"/>
            <a:endParaRPr/>
          </a:p>
        </p:txBody>
      </p:sp>
      <p:sp>
        <p:nvSpPr>
          <p:cNvPr id="347" name="Shape 347"/>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For 1 million random items, it is fantastically unlikely that it will take longer than expected.</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variance of number of compares ~ (7 - 2 pi^2 / 3) N^2. But distribution is not normal.</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Think roughly the odds of being trampled by a herd of zebra above the Arctic Circle, while being hit by a meteor and lightning bolt.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Implementation is fragile.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less data movement includes both data movement from exchanges and from cache misses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Probabilistic guarantee against worst case.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Basis for math model that can be validated with experiments.</a:t>
            </a:r>
          </a:p>
        </p:txBody>
      </p:sp>
    </p:spTree>
    <p:extLst>
      <p:ext uri="{BB962C8B-B14F-4D97-AF65-F5344CB8AC3E}">
        <p14:creationId xmlns:p14="http://schemas.microsoft.com/office/powerpoint/2010/main" val="3162443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pPr lvl="0"/>
            <a:endParaRPr/>
          </a:p>
        </p:txBody>
      </p:sp>
      <p:sp>
        <p:nvSpPr>
          <p:cNvPr id="363" name="Shape 363"/>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lvl1pPr>
          </a:lstStyle>
          <a:p>
            <a:pPr lvl="0">
              <a:defRPr sz="1800"/>
            </a:pPr>
            <a:r>
              <a:rPr sz="1200"/>
              <a:t>Note: could delay insertion sort until one pass at end. (but better not to because of caching)</a:t>
            </a:r>
          </a:p>
        </p:txBody>
      </p:sp>
    </p:spTree>
    <p:extLst>
      <p:ext uri="{BB962C8B-B14F-4D97-AF65-F5344CB8AC3E}">
        <p14:creationId xmlns:p14="http://schemas.microsoft.com/office/powerpoint/2010/main" val="2702547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pPr lvl="0"/>
            <a:endParaRPr/>
          </a:p>
        </p:txBody>
      </p:sp>
      <p:sp>
        <p:nvSpPr>
          <p:cNvPr id="373" name="Shape 37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Non-recursive version: Use explicit stack; always sort smaller half first (guaranteed O(log N) stack size).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Increases number of exchanges paradoxically, but this happens when partitions are right in the middle.</a:t>
            </a:r>
          </a:p>
        </p:txBody>
      </p:sp>
    </p:spTree>
    <p:extLst>
      <p:ext uri="{BB962C8B-B14F-4D97-AF65-F5344CB8AC3E}">
        <p14:creationId xmlns:p14="http://schemas.microsoft.com/office/powerpoint/2010/main" val="146954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pPr lvl="0"/>
            <a:endParaRPr/>
          </a:p>
        </p:txBody>
      </p:sp>
      <p:sp>
        <p:nvSpPr>
          <p:cNvPr id="379" name="Shape 379"/>
          <p:cNvSpPr>
            <a:spLocks noGrp="1"/>
          </p:cNvSpPr>
          <p:nvPr>
            <p:ph type="body" sz="quarter" idx="1"/>
          </p:nvPr>
        </p:nvSpPr>
        <p:spPr>
          <a:prstGeom prst="rect">
            <a:avLst/>
          </a:prstGeom>
        </p:spPr>
        <p:txBody>
          <a:bodyPr/>
          <a:lstStyle/>
          <a:p>
            <a:pPr lvl="0">
              <a:defRPr sz="1800"/>
            </a:pPr>
            <a:r>
              <a:rPr sz="1200"/>
              <a:t>median-of-3 partitioning</a:t>
            </a:r>
          </a:p>
        </p:txBody>
      </p:sp>
    </p:spTree>
    <p:extLst>
      <p:ext uri="{BB962C8B-B14F-4D97-AF65-F5344CB8AC3E}">
        <p14:creationId xmlns:p14="http://schemas.microsoft.com/office/powerpoint/2010/main" val="4275913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pPr lvl="0"/>
            <a:endParaRPr/>
          </a:p>
        </p:txBody>
      </p:sp>
      <p:sp>
        <p:nvSpPr>
          <p:cNvPr id="405" name="Shape 405"/>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Ask students to supply easy upper and lower bounds.</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O(N log N) upper bound:  sort, return a[k].</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O(N) upper bound for min, max.</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Omega(N) lower bound:  must examine every element.</a:t>
            </a:r>
          </a:p>
        </p:txBody>
      </p:sp>
    </p:spTree>
    <p:extLst>
      <p:ext uri="{BB962C8B-B14F-4D97-AF65-F5344CB8AC3E}">
        <p14:creationId xmlns:p14="http://schemas.microsoft.com/office/powerpoint/2010/main" val="799552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pPr lvl="0"/>
            <a:endParaRPr/>
          </a:p>
        </p:txBody>
      </p:sp>
      <p:sp>
        <p:nvSpPr>
          <p:cNvPr id="425" name="Shape 425"/>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proof is quite a bit more complicated than the one for quicksort</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Remark.  Quick-select uses ~ ½ N 2 compares in the worst case, but</a:t>
            </a:r>
            <a:br>
              <a:rPr sz="1200">
                <a:uFill>
                  <a:solidFill/>
                </a:uFill>
                <a:latin typeface="Lucida Sans Regular"/>
                <a:ea typeface="Lucida Sans Regular"/>
                <a:cs typeface="Lucida Sans Regular"/>
                <a:sym typeface="Lucida Sans Regular"/>
              </a:rPr>
            </a:br>
            <a:r>
              <a:rPr sz="1200">
                <a:uFill>
                  <a:solidFill/>
                </a:uFill>
                <a:latin typeface="Lucida Sans Regular"/>
                <a:ea typeface="Lucida Sans Regular"/>
                <a:cs typeface="Lucida Sans Regular"/>
                <a:sym typeface="Lucida Sans Regular"/>
              </a:rPr>
              <a:t>(as with quicksort) the random shuffle provides a probabilistic guarantee.</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Note: using median-of-3 speeds up quickselect too. (Surprising dual-pivot versions do not!)</a:t>
            </a:r>
          </a:p>
        </p:txBody>
      </p:sp>
    </p:spTree>
    <p:extLst>
      <p:ext uri="{BB962C8B-B14F-4D97-AF65-F5344CB8AC3E}">
        <p14:creationId xmlns:p14="http://schemas.microsoft.com/office/powerpoint/2010/main" val="1930158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pPr lvl="0"/>
            <a:endParaRPr/>
          </a:p>
        </p:txBody>
      </p:sp>
      <p:sp>
        <p:nvSpPr>
          <p:cNvPr id="434" name="Shape 434"/>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famous paper that solved this open problem.</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Challenge.  Design algorithm whose worst-case running time is linear.</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3.3863 N compares (on average for quick select) vs. 5.4305 N for linear select.</a:t>
            </a:r>
          </a:p>
          <a:p>
            <a:pPr marL="40639" marR="40639"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755985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pPr lvl="0"/>
            <a:endParaRPr/>
          </a:p>
        </p:txBody>
      </p:sp>
      <p:sp>
        <p:nvSpPr>
          <p:cNvPr id="444" name="Shape 444"/>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cast is hazardous because it can produce an error at run-time instead of compile time</a:t>
            </a:r>
          </a:p>
        </p:txBody>
      </p:sp>
    </p:spTree>
    <p:extLst>
      <p:ext uri="{BB962C8B-B14F-4D97-AF65-F5344CB8AC3E}">
        <p14:creationId xmlns:p14="http://schemas.microsoft.com/office/powerpoint/2010/main" val="42362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you can even get a quicksort t-shirt nowadays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version of quicksort memorialized on a t-shirt</a:t>
            </a:r>
          </a:p>
        </p:txBody>
      </p:sp>
    </p:spTree>
    <p:extLst>
      <p:ext uri="{BB962C8B-B14F-4D97-AF65-F5344CB8AC3E}">
        <p14:creationId xmlns:p14="http://schemas.microsoft.com/office/powerpoint/2010/main" val="2047538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pPr lvl="0"/>
            <a:endParaRPr/>
          </a:p>
        </p:txBody>
      </p:sp>
      <p:sp>
        <p:nvSpPr>
          <p:cNvPr id="496" name="Shape 496"/>
          <p:cNvSpPr>
            <a:spLocks noGrp="1"/>
          </p:cNvSpPr>
          <p:nvPr>
            <p:ph type="body" sz="quarter" idx="1"/>
          </p:nvPr>
        </p:nvSpPr>
        <p:spPr>
          <a:prstGeom prst="rect">
            <a:avLst/>
          </a:prstGeom>
        </p:spPr>
        <p:txBody>
          <a:bodyPr/>
          <a:lstStyle/>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Mergesort with duplicate keys.  Between ~ ½ N lg N and ~ N lg N compares.</a:t>
            </a:r>
          </a:p>
          <a:p>
            <a:pPr marL="39014" marR="39014" lvl="0" defTabSz="914400">
              <a:spcBef>
                <a:spcPts val="400"/>
              </a:spcBef>
              <a:buClr>
                <a:srgbClr val="000000"/>
              </a:buClr>
              <a:buFont typeface="Lucida Sans Regular"/>
              <a:defRPr sz="1800"/>
            </a:pPr>
            <a:br>
              <a:rPr sz="1200">
                <a:uFill>
                  <a:solidFill/>
                </a:uFill>
                <a:latin typeface="Lucida Sans Regular"/>
                <a:ea typeface="Lucida Sans Regular"/>
                <a:cs typeface="Lucida Sans Regular"/>
                <a:sym typeface="Lucida Sans Regular"/>
              </a:rPr>
            </a:b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971402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prstGeom prst="rect">
            <a:avLst/>
          </a:prstGeom>
        </p:spPr>
        <p:txBody>
          <a:bodyPr/>
          <a:lstStyle/>
          <a:p>
            <a:pPr lvl="0"/>
            <a:endParaRPr/>
          </a:p>
        </p:txBody>
      </p:sp>
      <p:sp>
        <p:nvSpPr>
          <p:cNvPr id="517" name="Shape 517"/>
          <p:cNvSpPr>
            <a:spLocks noGrp="1"/>
          </p:cNvSpPr>
          <p:nvPr>
            <p:ph type="body" sz="quarter" idx="1"/>
          </p:nvPr>
        </p:nvSpPr>
        <p:spPr>
          <a:prstGeom prst="rect">
            <a:avLst/>
          </a:prstGeom>
        </p:spPr>
        <p:txBody>
          <a:bodyPr/>
          <a:lstStyle/>
          <a:p>
            <a:pPr lvl="0">
              <a:defRPr sz="1800"/>
            </a:pPr>
            <a:r>
              <a:rPr sz="1200"/>
              <a:t>Assume all keys are equal.  Recursive code guarantees this case predominates!</a:t>
            </a:r>
          </a:p>
        </p:txBody>
      </p:sp>
    </p:spTree>
    <p:extLst>
      <p:ext uri="{BB962C8B-B14F-4D97-AF65-F5344CB8AC3E}">
        <p14:creationId xmlns:p14="http://schemas.microsoft.com/office/powerpoint/2010/main" val="128124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prstGeom prst="rect">
            <a:avLst/>
          </a:prstGeom>
        </p:spPr>
        <p:txBody>
          <a:bodyPr/>
          <a:lstStyle/>
          <a:p>
            <a:pPr lvl="0"/>
            <a:endParaRPr/>
          </a:p>
        </p:txBody>
      </p:sp>
      <p:sp>
        <p:nvSpPr>
          <p:cNvPr id="527" name="Shape 527"/>
          <p:cNvSpPr>
            <a:spLocks noGrp="1"/>
          </p:cNvSpPr>
          <p:nvPr>
            <p:ph type="body" sz="quarter" idx="1"/>
          </p:nvPr>
        </p:nvSpPr>
        <p:spPr>
          <a:prstGeom prst="rect">
            <a:avLst/>
          </a:prstGeom>
        </p:spPr>
        <p:txBody>
          <a:bodyPr/>
          <a:lstStyle/>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Dijkstra proposed this as a programming challenge in the 1970s. He was interested in proving correctness about programs.</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 easy to implement efficiently in-place.  (Try it!)</a:t>
            </a:r>
          </a:p>
        </p:txBody>
      </p:sp>
    </p:spTree>
    <p:extLst>
      <p:ext uri="{BB962C8B-B14F-4D97-AF65-F5344CB8AC3E}">
        <p14:creationId xmlns:p14="http://schemas.microsoft.com/office/powerpoint/2010/main" val="2963279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pPr lvl="0"/>
            <a:endParaRPr/>
          </a:p>
        </p:txBody>
      </p:sp>
      <p:sp>
        <p:nvSpPr>
          <p:cNvPr id="548" name="Shape 548"/>
          <p:cNvSpPr>
            <a:spLocks noGrp="1"/>
          </p:cNvSpPr>
          <p:nvPr>
            <p:ph type="body" sz="quarter" idx="1"/>
          </p:nvPr>
        </p:nvSpPr>
        <p:spPr>
          <a:prstGeom prst="rect">
            <a:avLst/>
          </a:prstGeom>
        </p:spPr>
        <p:txBody>
          <a:bodyPr/>
          <a:lstStyle>
            <a:lvl1pPr marL="39014" marR="39014" defTabSz="914400">
              <a:spcBef>
                <a:spcPts val="400"/>
              </a:spcBef>
              <a:buClr>
                <a:srgbClr val="000000"/>
              </a:buClr>
              <a:buFont typeface="Helvetica"/>
              <a:defRPr>
                <a:uFill>
                  <a:solidFill/>
                </a:uFill>
                <a:latin typeface="Helvetica"/>
                <a:ea typeface="Helvetica"/>
                <a:cs typeface="Helvetica"/>
                <a:sym typeface="Helvetica"/>
              </a:defRPr>
            </a:lvl1pPr>
          </a:lstStyle>
          <a:p>
            <a:pPr lvl="0">
              <a:defRPr sz="1800">
                <a:uFillTx/>
              </a:defRPr>
            </a:pPr>
            <a:r>
              <a:rPr sz="1200">
                <a:uFill>
                  <a:solidFill/>
                </a:uFill>
              </a:rPr>
              <a:t>23DemoPartitioningDijkstra.key</a:t>
            </a:r>
          </a:p>
        </p:txBody>
      </p:sp>
    </p:spTree>
    <p:extLst>
      <p:ext uri="{BB962C8B-B14F-4D97-AF65-F5344CB8AC3E}">
        <p14:creationId xmlns:p14="http://schemas.microsoft.com/office/powerpoint/2010/main" val="248393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pPr lvl="0"/>
            <a:endParaRPr/>
          </a:p>
        </p:txBody>
      </p:sp>
      <p:sp>
        <p:nvSpPr>
          <p:cNvPr id="578" name="Shape 578"/>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perhaps we should use this version on the t-shirt instead</a:t>
            </a:r>
          </a:p>
          <a:p>
            <a:pPr marL="40639" marR="40639"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Note: first two items compares are always equal (could initialize i = lo+1 instead, but trace on previous slide starts with i = lo)</a:t>
            </a:r>
          </a:p>
        </p:txBody>
      </p:sp>
    </p:spTree>
    <p:extLst>
      <p:ext uri="{BB962C8B-B14F-4D97-AF65-F5344CB8AC3E}">
        <p14:creationId xmlns:p14="http://schemas.microsoft.com/office/powerpoint/2010/main" val="377254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a:spLocks noGrp="1" noRot="1" noChangeAspect="1"/>
          </p:cNvSpPr>
          <p:nvPr>
            <p:ph type="sldImg"/>
          </p:nvPr>
        </p:nvSpPr>
        <p:spPr>
          <a:prstGeom prst="rect">
            <a:avLst/>
          </a:prstGeom>
        </p:spPr>
        <p:txBody>
          <a:bodyPr/>
          <a:lstStyle/>
          <a:p>
            <a:pPr lvl="0"/>
            <a:endParaRPr/>
          </a:p>
        </p:txBody>
      </p:sp>
      <p:sp>
        <p:nvSpPr>
          <p:cNvPr id="596" name="Shape 596"/>
          <p:cNvSpPr>
            <a:spLocks noGrp="1"/>
          </p:cNvSpPr>
          <p:nvPr>
            <p:ph type="body" sz="quarter" idx="1"/>
          </p:nvPr>
        </p:nvSpPr>
        <p:spPr>
          <a:prstGeom prst="rect">
            <a:avLst/>
          </a:prstGeom>
        </p:spPr>
        <p:txBody>
          <a:bodyPr/>
          <a:lstStyle>
            <a:lvl1pPr marL="39014" marR="39014"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s14] a bit too technical for most students to digest</a:t>
            </a:r>
          </a:p>
        </p:txBody>
      </p:sp>
    </p:spTree>
    <p:extLst>
      <p:ext uri="{BB962C8B-B14F-4D97-AF65-F5344CB8AC3E}">
        <p14:creationId xmlns:p14="http://schemas.microsoft.com/office/powerpoint/2010/main" val="24713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prstGeom prst="rect">
            <a:avLst/>
          </a:prstGeom>
        </p:spPr>
        <p:txBody>
          <a:bodyPr/>
          <a:lstStyle/>
          <a:p>
            <a:pPr lvl="0"/>
            <a:endParaRPr/>
          </a:p>
        </p:txBody>
      </p:sp>
      <p:sp>
        <p:nvSpPr>
          <p:cNvPr id="602" name="Shape 602"/>
          <p:cNvSpPr>
            <a:spLocks noGrp="1"/>
          </p:cNvSpPr>
          <p:nvPr>
            <p:ph type="body" sz="quarter" idx="1"/>
          </p:nvPr>
        </p:nvSpPr>
        <p:spPr>
          <a:prstGeom prst="rect">
            <a:avLst/>
          </a:prstGeom>
        </p:spPr>
        <p:txBody>
          <a:bodyPr/>
          <a:lstStyle>
            <a:lvl1pPr marL="39091" marR="39091"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stable inplace mergesort achieves the holy grail, but is impractical</a:t>
            </a:r>
          </a:p>
        </p:txBody>
      </p:sp>
    </p:spTree>
    <p:extLst>
      <p:ext uri="{BB962C8B-B14F-4D97-AF65-F5344CB8AC3E}">
        <p14:creationId xmlns:p14="http://schemas.microsoft.com/office/powerpoint/2010/main" val="1916741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prstGeom prst="rect">
            <a:avLst/>
          </a:prstGeom>
        </p:spPr>
        <p:txBody>
          <a:bodyPr/>
          <a:lstStyle/>
          <a:p>
            <a:pPr lvl="0"/>
            <a:endParaRPr/>
          </a:p>
        </p:txBody>
      </p:sp>
      <p:sp>
        <p:nvSpPr>
          <p:cNvPr id="625" name="Shape 625"/>
          <p:cNvSpPr>
            <a:spLocks noGrp="1"/>
          </p:cNvSpPr>
          <p:nvPr>
            <p:ph type="body" sz="quarter" idx="1"/>
          </p:nvPr>
        </p:nvSpPr>
        <p:spPr>
          <a:prstGeom prst="rect">
            <a:avLst/>
          </a:prstGeom>
        </p:spPr>
        <p:txBody>
          <a:bodyPr/>
          <a:lstStyle/>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Reminder of why sorting is so important.</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Once a set of items is sorted, many other problems become easy. </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Data compression = burrows wheeler transform.</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supply chain management = schedule jobs of varying length to minimize (weighted) completion time</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Computer graphics = convex hull, collinear points</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particle simulation usually involves sorting N keys in the range 1 to O(N), but might be done for huge inputs - can be N-body simulation (ala Barnes-Hut variant) or for collision detection</a:t>
            </a:r>
          </a:p>
          <a:p>
            <a:pPr marL="39091" marR="39091"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Computational biology = longest common substring</a:t>
            </a:r>
          </a:p>
        </p:txBody>
      </p:sp>
    </p:spTree>
    <p:extLst>
      <p:ext uri="{BB962C8B-B14F-4D97-AF65-F5344CB8AC3E}">
        <p14:creationId xmlns:p14="http://schemas.microsoft.com/office/powerpoint/2010/main" val="2572775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pPr lvl="0"/>
            <a:endParaRPr/>
          </a:p>
        </p:txBody>
      </p:sp>
      <p:sp>
        <p:nvSpPr>
          <p:cNvPr id="632" name="Shape 632"/>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 succinct and beautiful bug report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AT&amp;T Bell Labs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organ pipe array = 0 1 2 3 4 5 5 4 3 2 1 0</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Version 7 Unix = landmark release of Unix and first widely-distributed release (e.g., added make, tar, malloc)</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678239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pPr lvl="0"/>
            <a:endParaRPr/>
          </a:p>
        </p:txBody>
      </p:sp>
      <p:sp>
        <p:nvSpPr>
          <p:cNvPr id="644" name="Shape 644"/>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organ pipe array = 0 1 2 3 4 5 5 4 3 2 1 0. Bad case for median-of-3 where 3 keys are first, last, and middle.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Version 7 Unix = landmark release of Unix and first widely-distributed release (e.g., added make, tar, malloc)</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339921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pPr lvl="0"/>
            <a:endParaRPr/>
          </a:p>
        </p:txBody>
      </p:sp>
      <p:sp>
        <p:nvSpPr>
          <p:cNvPr id="83" name="Shape 83"/>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[wayne f13] wear this one to class!</a:t>
            </a:r>
          </a:p>
        </p:txBody>
      </p:sp>
    </p:spTree>
    <p:extLst>
      <p:ext uri="{BB962C8B-B14F-4D97-AF65-F5344CB8AC3E}">
        <p14:creationId xmlns:p14="http://schemas.microsoft.com/office/powerpoint/2010/main" val="4141535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prstGeom prst="rect">
            <a:avLst/>
          </a:prstGeom>
        </p:spPr>
        <p:txBody>
          <a:bodyPr/>
          <a:lstStyle/>
          <a:p>
            <a:pPr lvl="0"/>
            <a:endParaRPr/>
          </a:p>
        </p:txBody>
      </p:sp>
      <p:sp>
        <p:nvSpPr>
          <p:cNvPr id="655" name="Shape 655"/>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Paper from 1993</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this paper was very influential and resulting algorithm is very widely used</a:t>
            </a:r>
          </a:p>
        </p:txBody>
      </p:sp>
    </p:spTree>
    <p:extLst>
      <p:ext uri="{BB962C8B-B14F-4D97-AF65-F5344CB8AC3E}">
        <p14:creationId xmlns:p14="http://schemas.microsoft.com/office/powerpoint/2010/main" val="1982523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a:spLocks noGrp="1" noRot="1" noChangeAspect="1"/>
          </p:cNvSpPr>
          <p:nvPr>
            <p:ph type="sldImg"/>
          </p:nvPr>
        </p:nvSpPr>
        <p:spPr>
          <a:prstGeom prst="rect">
            <a:avLst/>
          </a:prstGeom>
        </p:spPr>
        <p:txBody>
          <a:bodyPr/>
          <a:lstStyle/>
          <a:p>
            <a:pPr lvl="0"/>
            <a:endParaRPr/>
          </a:p>
        </p:txBody>
      </p:sp>
      <p:sp>
        <p:nvSpPr>
          <p:cNvPr id="726" name="Shape 726"/>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Tukey = famous Princeton statistician</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Median: Number of comparisons close to N log</a:t>
            </a:r>
            <a:r>
              <a:rPr sz="1200" baseline="-25000">
                <a:uFill>
                  <a:solidFill/>
                </a:uFill>
                <a:latin typeface="Lucida Sans Regular"/>
                <a:ea typeface="Lucida Sans Regular"/>
                <a:cs typeface="Lucida Sans Regular"/>
                <a:sym typeface="Lucida Sans Regular"/>
              </a:rPr>
              <a:t>2</a:t>
            </a:r>
            <a:r>
              <a:rPr sz="1200">
                <a:uFill>
                  <a:solidFill/>
                </a:uFill>
                <a:latin typeface="Lucida Sans Regular"/>
                <a:ea typeface="Lucida Sans Regular"/>
                <a:cs typeface="Lucida Sans Regular"/>
                <a:sym typeface="Lucida Sans Regular"/>
              </a:rPr>
              <a:t>N; FEWER large files; Slightly more exchanges, overhead. </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Tukey's ninther uses less comparisons to get approximate median of 9 than is theoretically possible to get true median of 9</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idea borrowed from statistics, useful in many disciplines</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If the 9 samples are chosen uniformly at random, this reduces the number of compares to 1.57 N ln N</a:t>
            </a:r>
          </a:p>
        </p:txBody>
      </p:sp>
    </p:spTree>
    <p:extLst>
      <p:ext uri="{BB962C8B-B14F-4D97-AF65-F5344CB8AC3E}">
        <p14:creationId xmlns:p14="http://schemas.microsoft.com/office/powerpoint/2010/main" val="1310957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pPr lvl="0"/>
            <a:endParaRPr/>
          </a:p>
        </p:txBody>
      </p:sp>
      <p:sp>
        <p:nvSpPr>
          <p:cNvPr id="776" name="Shape 776"/>
          <p:cNvSpPr>
            <a:spLocks noGrp="1"/>
          </p:cNvSpPr>
          <p:nvPr>
            <p:ph type="body" sz="quarter" idx="1"/>
          </p:nvPr>
        </p:nvSpPr>
        <p:spPr>
          <a:prstGeom prst="rect">
            <a:avLst/>
          </a:prstGeom>
        </p:spPr>
        <p:txBody>
          <a:bodyPr/>
          <a:lstStyle/>
          <a:p>
            <a:pPr lvl="0">
              <a:defRPr sz="1800"/>
            </a:pPr>
            <a:r>
              <a:rPr sz="1200"/>
              <a:t>do step-by-step trace demo in 23Partitioning.key</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if a[i] = v, swap a[i] and a[p++]</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if a[j] = v, swap a[j] and a[q--]</a:t>
            </a:r>
          </a:p>
          <a:p>
            <a:pPr marL="39014" marR="39014"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otherwise do standard quicksort partitioning (stopping on a[i] if a[i] &gt; v; stopping on a[j] if a[j] &lt; v; and swapping a[i] and a[j])</a:t>
            </a:r>
          </a:p>
        </p:txBody>
      </p:sp>
    </p:spTree>
    <p:extLst>
      <p:ext uri="{BB962C8B-B14F-4D97-AF65-F5344CB8AC3E}">
        <p14:creationId xmlns:p14="http://schemas.microsoft.com/office/powerpoint/2010/main" val="2649626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hape 800"/>
          <p:cNvSpPr>
            <a:spLocks noGrp="1" noRot="1" noChangeAspect="1"/>
          </p:cNvSpPr>
          <p:nvPr>
            <p:ph type="sldImg"/>
          </p:nvPr>
        </p:nvSpPr>
        <p:spPr>
          <a:prstGeom prst="rect">
            <a:avLst/>
          </a:prstGeom>
        </p:spPr>
        <p:txBody>
          <a:bodyPr/>
          <a:lstStyle/>
          <a:p>
            <a:pPr lvl="0"/>
            <a:endParaRPr/>
          </a:p>
        </p:txBody>
      </p:sp>
      <p:sp>
        <p:nvSpPr>
          <p:cNvPr id="801" name="Shape 80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In response to the bug report, Bentley and McIlroy set to work.</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this 1993 paper was very influential and resulting algorithm is very widely used</a:t>
            </a:r>
          </a:p>
        </p:txBody>
      </p:sp>
    </p:spTree>
    <p:extLst>
      <p:ext uri="{BB962C8B-B14F-4D97-AF65-F5344CB8AC3E}">
        <p14:creationId xmlns:p14="http://schemas.microsoft.com/office/powerpoint/2010/main" val="2196107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hape 808"/>
          <p:cNvSpPr>
            <a:spLocks noGrp="1" noRot="1" noChangeAspect="1"/>
          </p:cNvSpPr>
          <p:nvPr>
            <p:ph type="sldImg"/>
          </p:nvPr>
        </p:nvSpPr>
        <p:spPr>
          <a:prstGeom prst="rect">
            <a:avLst/>
          </a:prstGeom>
        </p:spPr>
        <p:txBody>
          <a:bodyPr/>
          <a:lstStyle/>
          <a:p>
            <a:pPr lvl="0"/>
            <a:endParaRPr/>
          </a:p>
        </p:txBody>
      </p:sp>
      <p:sp>
        <p:nvSpPr>
          <p:cNvPr id="809" name="Shape 809"/>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Rather arrogant to think that your algorithm could beat the venerable quicksort.</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But the experts quickly realized that he was on to something. Analysis flawed but algorithm not!</a:t>
            </a:r>
          </a:p>
        </p:txBody>
      </p:sp>
    </p:spTree>
    <p:extLst>
      <p:ext uri="{BB962C8B-B14F-4D97-AF65-F5344CB8AC3E}">
        <p14:creationId xmlns:p14="http://schemas.microsoft.com/office/powerpoint/2010/main" val="4290339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a:spLocks noGrp="1" noRot="1" noChangeAspect="1"/>
          </p:cNvSpPr>
          <p:nvPr>
            <p:ph type="sldImg"/>
          </p:nvPr>
        </p:nvSpPr>
        <p:spPr>
          <a:prstGeom prst="rect">
            <a:avLst/>
          </a:prstGeom>
        </p:spPr>
        <p:txBody>
          <a:bodyPr/>
          <a:lstStyle/>
          <a:p>
            <a:pPr lvl="0"/>
            <a:endParaRPr/>
          </a:p>
        </p:txBody>
      </p:sp>
      <p:sp>
        <p:nvSpPr>
          <p:cNvPr id="831" name="Shape 831"/>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Note.  Degenerates to Dijkstra's 3-way partitioning if p1 = p2.</a:t>
            </a: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286215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noRot="1" noChangeAspect="1"/>
          </p:cNvSpPr>
          <p:nvPr>
            <p:ph type="sldImg"/>
          </p:nvPr>
        </p:nvSpPr>
        <p:spPr>
          <a:prstGeom prst="rect">
            <a:avLst/>
          </a:prstGeom>
        </p:spPr>
        <p:txBody>
          <a:bodyPr/>
          <a:lstStyle/>
          <a:p>
            <a:pPr lvl="0"/>
            <a:endParaRPr/>
          </a:p>
        </p:txBody>
      </p:sp>
      <p:sp>
        <p:nvSpPr>
          <p:cNvPr id="928" name="Shape 928"/>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Actually, our version uses 1.866667 N ln N compares vs. 1.9 N ln N compares for Yaroslavskiy's version</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Improvements.  Take 5 random items, use 2nd and 4th largest for p1 and p2.</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Proposition. [Wild and Nevel]  1.9 N ln N compares and 0.6 N ln N exchanges.</a:t>
            </a:r>
          </a:p>
          <a:p>
            <a:pPr marL="39117" marR="39117" lvl="0" defTabSz="914400">
              <a:spcBef>
                <a:spcPts val="400"/>
              </a:spcBef>
              <a:buClr>
                <a:srgbClr val="000000"/>
              </a:buClr>
              <a:buFont typeface="Lucida Sans Regular"/>
              <a:defRPr sz="1800"/>
            </a:pPr>
            <a:br>
              <a:rPr sz="1200">
                <a:uFill>
                  <a:solidFill/>
                </a:uFill>
                <a:latin typeface="Lucida Sans Regular"/>
                <a:ea typeface="Lucida Sans Regular"/>
                <a:cs typeface="Lucida Sans Regular"/>
                <a:sym typeface="Lucida Sans Regular"/>
              </a:rPr>
            </a:br>
            <a:endParaRPr sz="120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p:txBody>
      </p:sp>
    </p:spTree>
    <p:extLst>
      <p:ext uri="{BB962C8B-B14F-4D97-AF65-F5344CB8AC3E}">
        <p14:creationId xmlns:p14="http://schemas.microsoft.com/office/powerpoint/2010/main" val="516121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pPr lvl="0"/>
            <a:endParaRPr/>
          </a:p>
        </p:txBody>
      </p:sp>
      <p:sp>
        <p:nvSpPr>
          <p:cNvPr id="973" name="Shape 973"/>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Multiple choice question. How many compares and exchanges does 2-pivot quicksort do as compared to 1-pivot quicksort (with median-of-3 partitioning)?</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More compares, more exchanges. Fewer compares, fewer exchanges, ….</a:t>
            </a:r>
          </a:p>
          <a:p>
            <a:pPr marL="39117" marR="39117" lvl="0" defTabSz="914400">
              <a:spcBef>
                <a:spcPts val="400"/>
              </a:spcBef>
              <a:buClr>
                <a:srgbClr val="000000"/>
              </a:buClr>
              <a:buFont typeface="Lucida Sans Regular"/>
              <a:defRPr sz="1800"/>
            </a:pPr>
            <a:endParaRPr sz="1200" dirty="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median-of-3: 1.714 = 12/7, 0.343 = 12/35</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3-pivot: 1.846 = 24/13, 0.615 = 8/13, 1.385 = 18/13</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http://epubs.siam.org/doi/pdf/10.1137/1.9781611973198.6</a:t>
            </a:r>
          </a:p>
        </p:txBody>
      </p:sp>
    </p:spTree>
    <p:extLst>
      <p:ext uri="{BB962C8B-B14F-4D97-AF65-F5344CB8AC3E}">
        <p14:creationId xmlns:p14="http://schemas.microsoft.com/office/powerpoint/2010/main" val="2711334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prstGeom prst="rect">
            <a:avLst/>
          </a:prstGeom>
        </p:spPr>
        <p:txBody>
          <a:bodyPr/>
          <a:lstStyle/>
          <a:p>
            <a:pPr lvl="0"/>
            <a:endParaRPr/>
          </a:p>
        </p:txBody>
      </p:sp>
      <p:sp>
        <p:nvSpPr>
          <p:cNvPr id="980" name="Shape 980"/>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Typically more than one cache. We focus on cache closest to CPU.</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main idea: speed up access to slower hardware by adding hardware that is faster than cheaper hardware but cheaper than faster hardware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Cache line = 64 bytes is typical</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L1 cache 64K on MacbookPro</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Which is faster: loop 1 or loop2? Same on most machines because array accesses is bottleneck and both fragments bring same memory into cache.</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http://igoro.com/archive/gallery-of-processor-cache-effects/</a:t>
            </a:r>
          </a:p>
        </p:txBody>
      </p:sp>
    </p:spTree>
    <p:extLst>
      <p:ext uri="{BB962C8B-B14F-4D97-AF65-F5344CB8AC3E}">
        <p14:creationId xmlns:p14="http://schemas.microsoft.com/office/powerpoint/2010/main" val="3731545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Shape 986"/>
          <p:cNvSpPr>
            <a:spLocks noGrp="1" noRot="1" noChangeAspect="1"/>
          </p:cNvSpPr>
          <p:nvPr>
            <p:ph type="sldImg"/>
          </p:nvPr>
        </p:nvSpPr>
        <p:spPr>
          <a:prstGeom prst="rect">
            <a:avLst/>
          </a:prstGeom>
        </p:spPr>
        <p:txBody>
          <a:bodyPr/>
          <a:lstStyle/>
          <a:p>
            <a:pPr lvl="0"/>
            <a:endParaRPr/>
          </a:p>
        </p:txBody>
      </p:sp>
      <p:sp>
        <p:nvSpPr>
          <p:cNvPr id="987" name="Shape 987"/>
          <p:cNvSpPr>
            <a:spLocks noGrp="1"/>
          </p:cNvSpPr>
          <p:nvPr>
            <p:ph type="body" sz="quarter" idx="1"/>
          </p:nvPr>
        </p:nvSpPr>
        <p:spPr>
          <a:prstGeom prst="rect">
            <a:avLst/>
          </a:prstGeom>
        </p:spPr>
        <p:txBody>
          <a:bodyPr/>
          <a:lstStyle/>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Typically more than one cache (L1 and L2) and also caches for data/instructions. We focus on data cache closest to CPU.</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main idea: speed up access to slower hardware by adding hardware that is faster than cheaper hardware but cheaper than faster hardware</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Cache line = 64 bytes is typical</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L1 cache 64K on </a:t>
            </a:r>
            <a:r>
              <a:rPr sz="1200" dirty="0" err="1">
                <a:uFill>
                  <a:solidFill/>
                </a:uFill>
                <a:latin typeface="Lucida Sans Regular"/>
                <a:ea typeface="Lucida Sans Regular"/>
                <a:cs typeface="Lucida Sans Regular"/>
                <a:sym typeface="Lucida Sans Regular"/>
              </a:rPr>
              <a:t>MacbookPro</a:t>
            </a:r>
            <a:endParaRPr sz="1200" dirty="0">
              <a:uFill>
                <a:solidFill/>
              </a:uFill>
              <a:latin typeface="Lucida Sans Regular"/>
              <a:ea typeface="Lucida Sans Regular"/>
              <a:cs typeface="Lucida Sans Regular"/>
              <a:sym typeface="Lucida Sans Regular"/>
            </a:endParaRP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Which is faster: loop 1 or loop2? Same on most machines because array accesses is bottleneck and both fragments bring same memory into cache.</a:t>
            </a:r>
          </a:p>
          <a:p>
            <a:pPr marL="39117" marR="39117" lvl="0" defTabSz="914400">
              <a:spcBef>
                <a:spcPts val="400"/>
              </a:spcBef>
              <a:buClr>
                <a:srgbClr val="000000"/>
              </a:buClr>
              <a:buFont typeface="Lucida Sans Regular"/>
              <a:defRPr sz="1800"/>
            </a:pPr>
            <a:r>
              <a:rPr sz="1200" dirty="0">
                <a:uFill>
                  <a:solidFill/>
                </a:uFill>
                <a:latin typeface="Lucida Sans Regular"/>
                <a:ea typeface="Lucida Sans Regular"/>
                <a:cs typeface="Lucida Sans Regular"/>
                <a:sym typeface="Lucida Sans Regular"/>
              </a:rPr>
              <a:t>http://igoro.com/archive/gallery-of-processor-cache-effects/</a:t>
            </a:r>
          </a:p>
        </p:txBody>
      </p:sp>
    </p:spTree>
    <p:extLst>
      <p:ext uri="{BB962C8B-B14F-4D97-AF65-F5344CB8AC3E}">
        <p14:creationId xmlns:p14="http://schemas.microsoft.com/office/powerpoint/2010/main" val="56088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pPr lvl="0"/>
            <a:endParaRPr/>
          </a:p>
        </p:txBody>
      </p:sp>
      <p:sp>
        <p:nvSpPr>
          <p:cNvPr id="102" name="Shape 102"/>
          <p:cNvSpPr>
            <a:spLocks noGrp="1"/>
          </p:cNvSpPr>
          <p:nvPr>
            <p:ph type="body" sz="quarter" idx="1"/>
          </p:nvPr>
        </p:nvSpPr>
        <p:spPr>
          <a:prstGeom prst="rect">
            <a:avLst/>
          </a:prstGeom>
        </p:spPr>
        <p:txBody>
          <a:bodyPr/>
          <a:lstStyle>
            <a:lvl1pPr marL="39117" marR="39117"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random shuffle helps with analysis and protects against worst case [stay tuned]</a:t>
            </a:r>
          </a:p>
        </p:txBody>
      </p:sp>
    </p:spTree>
    <p:extLst>
      <p:ext uri="{BB962C8B-B14F-4D97-AF65-F5344CB8AC3E}">
        <p14:creationId xmlns:p14="http://schemas.microsoft.com/office/powerpoint/2010/main" val="1232535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pPr lvl="0"/>
            <a:endParaRPr/>
          </a:p>
        </p:txBody>
      </p:sp>
      <p:sp>
        <p:nvSpPr>
          <p:cNvPr id="1000" name="Shape 1000"/>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more disastrous consequences in C</a:t>
            </a:r>
          </a:p>
        </p:txBody>
      </p:sp>
    </p:spTree>
    <p:extLst>
      <p:ext uri="{BB962C8B-B14F-4D97-AF65-F5344CB8AC3E}">
        <p14:creationId xmlns:p14="http://schemas.microsoft.com/office/powerpoint/2010/main" val="1856189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prstGeom prst="rect">
            <a:avLst/>
          </a:prstGeom>
        </p:spPr>
        <p:txBody>
          <a:bodyPr/>
          <a:lstStyle/>
          <a:p>
            <a:pPr lvl="0"/>
            <a:endParaRPr/>
          </a:p>
        </p:txBody>
      </p:sp>
      <p:sp>
        <p:nvSpPr>
          <p:cNvPr id="1007" name="Shape 1007"/>
          <p:cNvSpPr>
            <a:spLocks noGrp="1"/>
          </p:cNvSpPr>
          <p:nvPr>
            <p:ph type="body" sz="quarter" idx="1"/>
          </p:nvPr>
        </p:nvSpPr>
        <p:spPr>
          <a:prstGeom prst="rect">
            <a:avLst/>
          </a:prstGeom>
        </p:spPr>
        <p:txBody>
          <a:bodyPr/>
          <a:lstStyle>
            <a:lvl1pPr marL="48384" marR="48384"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Why does Java system sort (and C qsort) use deterministic algorithm? Programmers like reproducibility when debugging. Wouldn't be a good idea for C qsort() since you could get different results if you have duplicate keys. Less problematic in Java since quicksort is only for primitive types.  Bentley-McIlroy argue that library function shouldn't call rand() and have a side effect (but it could use its own).</a:t>
            </a:r>
          </a:p>
        </p:txBody>
      </p:sp>
    </p:spTree>
    <p:extLst>
      <p:ext uri="{BB962C8B-B14F-4D97-AF65-F5344CB8AC3E}">
        <p14:creationId xmlns:p14="http://schemas.microsoft.com/office/powerpoint/2010/main" val="3390474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Shape 1013"/>
          <p:cNvSpPr>
            <a:spLocks noGrp="1" noRot="1" noChangeAspect="1"/>
          </p:cNvSpPr>
          <p:nvPr>
            <p:ph type="sldImg"/>
          </p:nvPr>
        </p:nvSpPr>
        <p:spPr>
          <a:prstGeom prst="rect">
            <a:avLst/>
          </a:prstGeom>
        </p:spPr>
        <p:txBody>
          <a:bodyPr/>
          <a:lstStyle/>
          <a:p>
            <a:pPr lvl="0"/>
            <a:endParaRPr/>
          </a:p>
        </p:txBody>
      </p:sp>
      <p:sp>
        <p:nvSpPr>
          <p:cNvPr id="1014" name="Shape 1014"/>
          <p:cNvSpPr>
            <a:spLocks noGrp="1"/>
          </p:cNvSpPr>
          <p:nvPr>
            <p:ph type="body" sz="quarter" idx="1"/>
          </p:nvPr>
        </p:nvSpPr>
        <p:spPr>
          <a:prstGeom prst="rect">
            <a:avLst/>
          </a:prstGeom>
        </p:spPr>
        <p:txBody>
          <a:bodyPr/>
          <a:lstStyle/>
          <a:p>
            <a:pPr marL="48393" marR="48393"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GPUsort  maps the bitonic sorting network to GPUs (graphical processing unit) using simple texture mapping operations and effectively utilizes the memory bandwidth using cache-efficient memory accesses</a:t>
            </a:r>
          </a:p>
          <a:p>
            <a:pPr marL="48393" marR="48393"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shaker sort, cube sort, column sort.</a:t>
            </a:r>
          </a:p>
          <a:p>
            <a:pPr marL="48393" marR="48393" lvl="0" defTabSz="914400">
              <a:spcBef>
                <a:spcPts val="400"/>
              </a:spcBef>
              <a:buClr>
                <a:srgbClr val="000000"/>
              </a:buClr>
              <a:buFont typeface="Lucida Sans Regular"/>
              <a:defRPr sz="1800"/>
            </a:pPr>
            <a:endParaRPr sz="1200">
              <a:uFill>
                <a:solidFill/>
              </a:uFill>
              <a:latin typeface="Lucida Sans Regular"/>
              <a:ea typeface="Lucida Sans Regular"/>
              <a:cs typeface="Lucida Sans Regular"/>
              <a:sym typeface="Lucida Sans Regular"/>
            </a:endParaRPr>
          </a:p>
          <a:p>
            <a:pPr marL="48393" marR="48393"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http://gamma.cs.unc.edu/GPUSORT/index.html</a:t>
            </a:r>
          </a:p>
          <a:p>
            <a:pPr marL="39117"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Samplesort.</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Basic algorithm = quicksort.</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Sort a relatively large random sample from the array.</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Use sorted elements as pivots.</a:t>
            </a:r>
          </a:p>
          <a:p>
            <a:pPr marL="496318" marR="39117" lvl="0" defTabSz="914400">
              <a:spcBef>
                <a:spcPts val="400"/>
              </a:spcBef>
              <a:buClr>
                <a:srgbClr val="000000"/>
              </a:buClr>
              <a:buFont typeface="Lucida Sans Regular"/>
              <a:defRPr sz="1800"/>
            </a:pPr>
            <a:r>
              <a:rPr sz="1200">
                <a:uFill>
                  <a:solidFill/>
                </a:uFill>
                <a:latin typeface="Lucida Sans Regular"/>
                <a:ea typeface="Lucida Sans Regular"/>
                <a:cs typeface="Lucida Sans Regular"/>
                <a:sym typeface="Lucida Sans Regular"/>
              </a:rPr>
              <a:t>Pivots are (probabilistically) good estimates of true medians.</a:t>
            </a:r>
          </a:p>
        </p:txBody>
      </p:sp>
    </p:spTree>
    <p:extLst>
      <p:ext uri="{BB962C8B-B14F-4D97-AF65-F5344CB8AC3E}">
        <p14:creationId xmlns:p14="http://schemas.microsoft.com/office/powerpoint/2010/main" val="3506918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Shape 1021"/>
          <p:cNvSpPr>
            <a:spLocks noGrp="1" noRot="1" noChangeAspect="1"/>
          </p:cNvSpPr>
          <p:nvPr>
            <p:ph type="sldImg"/>
          </p:nvPr>
        </p:nvSpPr>
        <p:spPr>
          <a:prstGeom prst="rect">
            <a:avLst/>
          </a:prstGeom>
        </p:spPr>
        <p:txBody>
          <a:bodyPr/>
          <a:lstStyle/>
          <a:p>
            <a:pPr lvl="0"/>
            <a:endParaRPr/>
          </a:p>
        </p:txBody>
      </p:sp>
      <p:sp>
        <p:nvSpPr>
          <p:cNvPr id="1022" name="Shape 1022"/>
          <p:cNvSpPr>
            <a:spLocks noGrp="1"/>
          </p:cNvSpPr>
          <p:nvPr>
            <p:ph type="body" sz="quarter" idx="1"/>
          </p:nvPr>
        </p:nvSpPr>
        <p:spPr>
          <a:prstGeom prst="rect">
            <a:avLst/>
          </a:prstGeom>
        </p:spPr>
        <p:txBody>
          <a:bodyPr/>
          <a:lstStyle>
            <a:lvl1pPr marL="39091" marR="39091"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Elementary sort may be method of choice for some combination but cannot cover all combinations of attributes.</a:t>
            </a:r>
          </a:p>
        </p:txBody>
      </p:sp>
    </p:spTree>
    <p:extLst>
      <p:ext uri="{BB962C8B-B14F-4D97-AF65-F5344CB8AC3E}">
        <p14:creationId xmlns:p14="http://schemas.microsoft.com/office/powerpoint/2010/main" val="4225458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noRot="1" noChangeAspect="1"/>
          </p:cNvSpPr>
          <p:nvPr>
            <p:ph type="sldImg"/>
          </p:nvPr>
        </p:nvSpPr>
        <p:spPr>
          <a:prstGeom prst="rect">
            <a:avLst/>
          </a:prstGeom>
        </p:spPr>
        <p:txBody>
          <a:bodyPr/>
          <a:lstStyle/>
          <a:p>
            <a:pPr lvl="0"/>
            <a:endParaRPr/>
          </a:p>
        </p:txBody>
      </p:sp>
      <p:sp>
        <p:nvSpPr>
          <p:cNvPr id="1029" name="Shape 1029"/>
          <p:cNvSpPr>
            <a:spLocks noGrp="1"/>
          </p:cNvSpPr>
          <p:nvPr>
            <p:ph type="body" sz="quarter" idx="1"/>
          </p:nvPr>
        </p:nvSpPr>
        <p:spPr>
          <a:prstGeom prst="rect">
            <a:avLst/>
          </a:prstGeom>
        </p:spPr>
        <p:txBody>
          <a:bodyPr/>
          <a:lstStyle/>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Note: sedgewick interface uses sort(a, 0, N-1)</a:t>
            </a:r>
          </a:p>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Why the difference? Stability unimportant with primitive types since there is no associated data. Mergesort uses extra memory , but if you are already using Objects, then maybe you won't care as much. Quicksort usually faster than mergesort on most inputs. Comparisons might be more expensive for objects and mergesort uses fewer comparisons.</a:t>
            </a:r>
          </a:p>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A.   Use of primitive types indicates time and space are critical.</a:t>
            </a:r>
          </a:p>
          <a:p>
            <a:pPr marL="48384" marR="48384" lvl="0" defTabSz="914400">
              <a:lnSpc>
                <a:spcPct val="120000"/>
              </a:lnSpc>
              <a:spcBef>
                <a:spcPts val="400"/>
              </a:spcBef>
              <a:buClr>
                <a:srgbClr val="000000"/>
              </a:buClr>
              <a:buFont typeface="Lucida Sans Regular"/>
              <a:defRPr sz="1800"/>
            </a:pPr>
            <a:r>
              <a:rPr sz="1400">
                <a:uFill>
                  <a:solidFill/>
                </a:uFill>
                <a:latin typeface="Lucida Sans Regular"/>
                <a:ea typeface="Lucida Sans Regular"/>
                <a:cs typeface="Lucida Sans Regular"/>
                <a:sym typeface="Lucida Sans Regular"/>
              </a:rPr>
              <a:t>A.   Use of objects indicates time and space not so critical.</a:t>
            </a:r>
          </a:p>
        </p:txBody>
      </p:sp>
    </p:spTree>
    <p:extLst>
      <p:ext uri="{BB962C8B-B14F-4D97-AF65-F5344CB8AC3E}">
        <p14:creationId xmlns:p14="http://schemas.microsoft.com/office/powerpoint/2010/main" val="3870131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hape 1035"/>
          <p:cNvSpPr>
            <a:spLocks noGrp="1" noRot="1" noChangeAspect="1"/>
          </p:cNvSpPr>
          <p:nvPr>
            <p:ph type="sldImg"/>
          </p:nvPr>
        </p:nvSpPr>
        <p:spPr>
          <a:prstGeom prst="rect">
            <a:avLst/>
          </a:prstGeom>
        </p:spPr>
        <p:txBody>
          <a:bodyPr/>
          <a:lstStyle/>
          <a:p>
            <a:pPr lvl="0"/>
            <a:endParaRPr/>
          </a:p>
        </p:txBody>
      </p:sp>
      <p:sp>
        <p:nvSpPr>
          <p:cNvPr id="1036" name="Shape 1036"/>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Here are a few more sorting algorithms...</a:t>
            </a:r>
          </a:p>
        </p:txBody>
      </p:sp>
    </p:spTree>
    <p:extLst>
      <p:ext uri="{BB962C8B-B14F-4D97-AF65-F5344CB8AC3E}">
        <p14:creationId xmlns:p14="http://schemas.microsoft.com/office/powerpoint/2010/main" val="3686628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noRot="1" noChangeAspect="1"/>
          </p:cNvSpPr>
          <p:nvPr>
            <p:ph type="sldImg"/>
          </p:nvPr>
        </p:nvSpPr>
        <p:spPr>
          <a:prstGeom prst="rect">
            <a:avLst/>
          </a:prstGeom>
        </p:spPr>
        <p:txBody>
          <a:bodyPr/>
          <a:lstStyle/>
          <a:p>
            <a:pPr lvl="0"/>
            <a:endParaRPr/>
          </a:p>
        </p:txBody>
      </p:sp>
      <p:sp>
        <p:nvSpPr>
          <p:cNvPr id="1074" name="Shape 1074"/>
          <p:cNvSpPr>
            <a:spLocks noGrp="1"/>
          </p:cNvSpPr>
          <p:nvPr>
            <p:ph type="body" sz="quarter" idx="1"/>
          </p:nvPr>
        </p:nvSpPr>
        <p:spPr>
          <a:prstGeom prst="rect">
            <a:avLst/>
          </a:prstGeom>
        </p:spPr>
        <p:txBody>
          <a:bodyPr/>
          <a:lstStyle/>
          <a:p>
            <a:pPr lvl="0">
              <a:defRPr sz="1800"/>
            </a:pPr>
            <a:r>
              <a:rPr sz="1200"/>
              <a:t>each column gives one of sorting algorithms at important intermediate stage (selection, insertion, shell, merge, merge BU, quick)</a:t>
            </a:r>
          </a:p>
        </p:txBody>
      </p:sp>
    </p:spTree>
    <p:extLst>
      <p:ext uri="{BB962C8B-B14F-4D97-AF65-F5344CB8AC3E}">
        <p14:creationId xmlns:p14="http://schemas.microsoft.com/office/powerpoint/2010/main" val="298978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prstGeom prst="rect">
            <a:avLst/>
          </a:prstGeom>
        </p:spPr>
        <p:txBody>
          <a:bodyPr/>
          <a:lstStyle/>
          <a:p>
            <a:pPr lvl="0"/>
            <a:endParaRPr/>
          </a:p>
        </p:txBody>
      </p:sp>
      <p:sp>
        <p:nvSpPr>
          <p:cNvPr id="115" name="Shape 115"/>
          <p:cNvSpPr>
            <a:spLocks noGrp="1"/>
          </p:cNvSpPr>
          <p:nvPr>
            <p:ph type="body" sz="quarter" idx="1"/>
          </p:nvPr>
        </p:nvSpPr>
        <p:spPr>
          <a:prstGeom prst="rect">
            <a:avLst/>
          </a:prstGeom>
        </p:spPr>
        <p:txBody>
          <a:bodyPr/>
          <a:lstStyle/>
          <a:p>
            <a:pPr lvl="0">
              <a:defRPr sz="1800"/>
            </a:pPr>
            <a:r>
              <a:rPr sz="1200"/>
              <a:t>Invented in 1960 while a student at Moscow State University at the age of 26.</a:t>
            </a:r>
          </a:p>
          <a:p>
            <a:pPr lvl="0">
              <a:defRPr sz="1800"/>
            </a:pPr>
            <a:r>
              <a:rPr sz="1200"/>
              <a:t>He had a hard time explaining his algorithm to his colleagues</a:t>
            </a:r>
          </a:p>
          <a:p>
            <a:pPr lvl="0">
              <a:defRPr sz="1800"/>
            </a:pPr>
            <a:r>
              <a:rPr sz="1200"/>
              <a:t>failed to implement it in Mercury Autocode because it lacked recursion! That was the only programming language Hoare knew at the time.</a:t>
            </a:r>
          </a:p>
          <a:p>
            <a:pPr lvl="0">
              <a:defRPr sz="1800"/>
            </a:pPr>
            <a:r>
              <a:rPr sz="1200"/>
              <a:t>Later, he took a class in Algol 60 and succeeded in coding it up.</a:t>
            </a:r>
          </a:p>
          <a:p>
            <a:pPr lvl="0">
              <a:defRPr sz="1800"/>
            </a:pPr>
            <a:r>
              <a:rPr sz="1200"/>
              <a:t>"Here is a language so far ahead of its time, that it was not only an improvement on its predecessors, but also on nearly all its successors." referring to Algol 60</a:t>
            </a:r>
          </a:p>
        </p:txBody>
      </p:sp>
    </p:spTree>
    <p:extLst>
      <p:ext uri="{BB962C8B-B14F-4D97-AF65-F5344CB8AC3E}">
        <p14:creationId xmlns:p14="http://schemas.microsoft.com/office/powerpoint/2010/main" val="173636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pPr lvl="0"/>
            <a:endParaRPr/>
          </a:p>
        </p:txBody>
      </p:sp>
      <p:sp>
        <p:nvSpPr>
          <p:cNvPr id="125" name="Shape 125"/>
          <p:cNvSpPr>
            <a:spLocks noGrp="1"/>
          </p:cNvSpPr>
          <p:nvPr>
            <p:ph type="body" sz="quarter" idx="1"/>
          </p:nvPr>
        </p:nvSpPr>
        <p:spPr>
          <a:prstGeom prst="rect">
            <a:avLst/>
          </a:prstGeom>
        </p:spPr>
        <p:txBody>
          <a:bodyPr/>
          <a:lstStyle/>
          <a:p>
            <a:pPr lvl="0">
              <a:defRPr sz="1800"/>
            </a:pPr>
            <a:r>
              <a:rPr sz="1200"/>
              <a:t>failed to implement it in Mercury Autocode because it lacked recursion! That was the only programming language Hoare knew at the time.</a:t>
            </a:r>
          </a:p>
          <a:p>
            <a:pPr lvl="0">
              <a:defRPr sz="1800"/>
            </a:pPr>
            <a:r>
              <a:rPr sz="1200"/>
              <a:t>Invented while a student at Moscow State University at the age of 26.</a:t>
            </a:r>
          </a:p>
          <a:p>
            <a:pPr lvl="0">
              <a:defRPr sz="1800"/>
            </a:pPr>
            <a:r>
              <a:rPr sz="1200"/>
              <a:t>Later, he took a class in Algol 60.</a:t>
            </a:r>
          </a:p>
        </p:txBody>
      </p:sp>
    </p:spTree>
    <p:extLst>
      <p:ext uri="{BB962C8B-B14F-4D97-AF65-F5344CB8AC3E}">
        <p14:creationId xmlns:p14="http://schemas.microsoft.com/office/powerpoint/2010/main" val="327733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pPr lvl="0"/>
            <a:endParaRPr/>
          </a:p>
        </p:txBody>
      </p:sp>
      <p:sp>
        <p:nvSpPr>
          <p:cNvPr id="135" name="Shape 135"/>
          <p:cNvSpPr>
            <a:spLocks noGrp="1"/>
          </p:cNvSpPr>
          <p:nvPr>
            <p:ph type="body" sz="quarter" idx="1"/>
          </p:nvPr>
        </p:nvSpPr>
        <p:spPr>
          <a:prstGeom prst="rect">
            <a:avLst/>
          </a:prstGeom>
        </p:spPr>
        <p:txBody>
          <a:bodyPr/>
          <a:lstStyle/>
          <a:p>
            <a:pPr lvl="0">
              <a:defRPr sz="1800"/>
            </a:pPr>
            <a:r>
              <a:rPr sz="1200"/>
              <a:t>found performance bug in Knuth's implementation of quicksort</a:t>
            </a:r>
          </a:p>
          <a:p>
            <a:pPr lvl="0">
              <a:defRPr sz="1800"/>
            </a:pPr>
            <a:r>
              <a:rPr sz="1200"/>
              <a:t>phd thesis = quicksort (with Knuth as advisor)</a:t>
            </a:r>
          </a:p>
        </p:txBody>
      </p:sp>
    </p:spTree>
    <p:extLst>
      <p:ext uri="{BB962C8B-B14F-4D97-AF65-F5344CB8AC3E}">
        <p14:creationId xmlns:p14="http://schemas.microsoft.com/office/powerpoint/2010/main" val="372390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pPr lvl="0"/>
            <a:endParaRPr/>
          </a:p>
        </p:txBody>
      </p:sp>
      <p:sp>
        <p:nvSpPr>
          <p:cNvPr id="149" name="Shape 149"/>
          <p:cNvSpPr>
            <a:spLocks noGrp="1"/>
          </p:cNvSpPr>
          <p:nvPr>
            <p:ph type="body" sz="quarter" idx="1"/>
          </p:nvPr>
        </p:nvSpPr>
        <p:spPr>
          <a:prstGeom prst="rect">
            <a:avLst/>
          </a:prstGeom>
        </p:spPr>
        <p:txBody>
          <a:bodyPr/>
          <a:lstStyle>
            <a:lvl1pPr marL="39014" marR="39014" defTabSz="914400">
              <a:spcBef>
                <a:spcPts val="400"/>
              </a:spcBef>
              <a:buClr>
                <a:srgbClr val="000000"/>
              </a:buClr>
              <a:buFont typeface="Lucida Sans Regular"/>
              <a:defRPr>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23DemoPartitioning.key</a:t>
            </a:r>
          </a:p>
        </p:txBody>
      </p:sp>
    </p:spTree>
    <p:extLst>
      <p:ext uri="{BB962C8B-B14F-4D97-AF65-F5344CB8AC3E}">
        <p14:creationId xmlns:p14="http://schemas.microsoft.com/office/powerpoint/2010/main" val="2575788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algs4.cs.princeton.edu"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5F5F5"/>
        </a:solidFill>
        <a:effectLst/>
      </p:bgPr>
    </p:bg>
    <p:spTree>
      <p:nvGrpSpPr>
        <p:cNvPr id="1" name=""/>
        <p:cNvGrpSpPr/>
        <p:nvPr/>
      </p:nvGrpSpPr>
      <p:grpSpPr>
        <a:xfrm>
          <a:off x="0" y="0"/>
          <a:ext cx="0" cy="0"/>
          <a:chOff x="0" y="0"/>
          <a:chExt cx="0" cy="0"/>
        </a:xfrm>
      </p:grpSpPr>
      <p:pic>
        <p:nvPicPr>
          <p:cNvPr id="7"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pic>
        <p:nvPicPr>
          <p:cNvPr id="8" name="cover2.pdf"/>
          <p:cNvPicPr/>
          <p:nvPr/>
        </p:nvPicPr>
        <p:blipFill>
          <a:blip r:embed="rId3">
            <a:extLst/>
          </a:blip>
          <a:stretch>
            <a:fillRect/>
          </a:stretch>
        </p:blipFill>
        <p:spPr>
          <a:xfrm>
            <a:off x="863600" y="3361625"/>
            <a:ext cx="3263900" cy="4093707"/>
          </a:xfrm>
          <a:prstGeom prst="rect">
            <a:avLst/>
          </a:prstGeom>
          <a:ln w="12700">
            <a:round/>
          </a:ln>
        </p:spPr>
      </p:pic>
      <p:sp>
        <p:nvSpPr>
          <p:cNvPr id="9" name="Shape 9"/>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4"/>
              </a:defRPr>
            </a:lvl1pPr>
          </a:lstStyle>
          <a:p>
            <a:pPr lvl="0">
              <a:defRPr sz="1800" b="0" spc="0">
                <a:uFillTx/>
              </a:defRPr>
            </a:pPr>
            <a:r>
              <a:rPr sz="1400" b="1" spc="154">
                <a:uFill>
                  <a:solidFill/>
                </a:uFill>
                <a:hlinkClick r:id="rId4"/>
              </a:rPr>
              <a:t>http://algs4.cs.princeton.edu</a:t>
            </a:r>
          </a:p>
        </p:txBody>
      </p:sp>
      <p:sp>
        <p:nvSpPr>
          <p:cNvPr id="10" name="Shape 10"/>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 name="Shape 11"/>
          <p:cNvSpPr/>
          <p:nvPr/>
        </p:nvSpPr>
        <p:spPr>
          <a:xfrm>
            <a:off x="0" y="0"/>
            <a:ext cx="13004800" cy="1066800"/>
          </a:xfrm>
          <a:prstGeom prst="rect">
            <a:avLst/>
          </a:prstGeom>
          <a:solidFill>
            <a:srgbClr val="8D3124"/>
          </a:solidFill>
          <a:ln w="12700">
            <a:round/>
          </a:ln>
          <a:extLst>
            <a:ext uri="{C572A759-6A51-4108-AA02-DFA0A04FC94B}">
              <ma14:wrappingTextBoxFlag xmlns="" xmlns:ma14="http://schemas.microsoft.com/office/mac/drawingml/2011/main" val="1"/>
            </a:ext>
          </a:extLst>
        </p:spPr>
        <p:txBody>
          <a:bodyPr lIns="0" tIns="0" rIns="0" bIns="0" anchor="ctr"/>
          <a:lstStyle>
            <a:lvl1pPr>
              <a:lnSpc>
                <a:spcPct val="100000"/>
              </a:lnSpc>
              <a:defRPr sz="5200" spc="260">
                <a:solidFill>
                  <a:srgbClr val="FFFFFF"/>
                </a:solidFill>
                <a:uFill>
                  <a:solidFill>
                    <a:srgbClr val="FFFFFF"/>
                  </a:solidFill>
                </a:uFill>
                <a:latin typeface="Helvetica"/>
                <a:ea typeface="Helvetica"/>
                <a:cs typeface="Helvetica"/>
                <a:sym typeface="Helvetica"/>
              </a:defRPr>
            </a:lvl1pPr>
          </a:lstStyle>
          <a:p>
            <a:pPr lvl="0">
              <a:defRPr sz="1800" spc="0">
                <a:solidFill>
                  <a:srgbClr val="000000"/>
                </a:solidFill>
                <a:uFillTx/>
              </a:defRPr>
            </a:pPr>
            <a:r>
              <a:rPr sz="5200" spc="260">
                <a:solidFill>
                  <a:srgbClr val="FFFFFF"/>
                </a:solidFill>
                <a:uFill>
                  <a:solidFill>
                    <a:srgbClr val="FFFFFF"/>
                  </a:solidFill>
                </a:uFill>
              </a:rPr>
              <a:t>Algorithms</a:t>
            </a:r>
          </a:p>
        </p:txBody>
      </p:sp>
      <p:sp>
        <p:nvSpPr>
          <p:cNvPr id="12" name="Shape 12"/>
          <p:cNvSpPr/>
          <p:nvPr/>
        </p:nvSpPr>
        <p:spPr>
          <a:xfrm>
            <a:off x="5626100" y="254000"/>
            <a:ext cx="4826000" cy="546100"/>
          </a:xfrm>
          <a:prstGeom prst="rect">
            <a:avLst/>
          </a:prstGeom>
          <a:ln w="12700">
            <a:round/>
          </a:ln>
          <a:extLst>
            <a:ext uri="{C572A759-6A51-4108-AA02-DFA0A04FC94B}">
              <ma14:wrappingTextBoxFlag xmlns="" xmlns:ma14="http://schemas.microsoft.com/office/mac/drawingml/2011/main" val="1"/>
            </a:ext>
          </a:extLst>
        </p:spPr>
        <p:txBody>
          <a:bodyPr lIns="0" tIns="0" rIns="0" bIns="0" anchor="ctr"/>
          <a:lstStyle>
            <a:lvl1pPr>
              <a:lnSpc>
                <a:spcPct val="100000"/>
              </a:lnSpc>
              <a:defRPr sz="2100" cap="small" spc="105">
                <a:solidFill>
                  <a:srgbClr val="FFFFFF"/>
                </a:solidFill>
                <a:uFill>
                  <a:solidFill>
                    <a:srgbClr val="FFFFFF"/>
                  </a:solidFill>
                </a:uFill>
                <a:latin typeface="Helvetica"/>
                <a:ea typeface="Helvetica"/>
                <a:cs typeface="Helvetica"/>
                <a:sym typeface="Helvetica"/>
              </a:defRPr>
            </a:lvl1pPr>
          </a:lstStyle>
          <a:p>
            <a:pPr lvl="0">
              <a:defRPr sz="1800" cap="none" spc="0">
                <a:solidFill>
                  <a:srgbClr val="000000"/>
                </a:solidFill>
                <a:uFillTx/>
              </a:defRPr>
            </a:pPr>
            <a:r>
              <a:rPr sz="2100" cap="small" spc="105">
                <a:solidFill>
                  <a:srgbClr val="FFFFFF"/>
                </a:solidFill>
                <a:uFill>
                  <a:solidFill>
                    <a:srgbClr val="FFFFFF"/>
                  </a:solidFill>
                </a:uFill>
              </a:rPr>
              <a:t>Robert Sedgewick  |  Kevin Wayne</a:t>
            </a:r>
          </a:p>
        </p:txBody>
      </p:sp>
      <p:sp>
        <p:nvSpPr>
          <p:cNvPr id="13" name="Shape 13"/>
          <p:cNvSpPr>
            <a:spLocks noGrp="1"/>
          </p:cNvSpPr>
          <p:nvPr>
            <p:ph type="title"/>
          </p:nvPr>
        </p:nvSpPr>
        <p:spPr>
          <a:xfrm>
            <a:off x="5588000" y="3340100"/>
            <a:ext cx="6819900" cy="546100"/>
          </a:xfrm>
          <a:prstGeom prst="rect">
            <a:avLst/>
          </a:prstGeom>
        </p:spPr>
        <p:txBody>
          <a:bodyPr anchor="ctr"/>
          <a:lstStyle>
            <a:lvl1pPr>
              <a:defRPr sz="3750" b="1" cap="small" spc="150">
                <a:latin typeface="+mj-lt"/>
                <a:ea typeface="+mj-ea"/>
                <a:cs typeface="+mj-cs"/>
                <a:sym typeface="Helvetica-Bold"/>
              </a:defRPr>
            </a:lvl1pPr>
          </a:lstStyle>
          <a:p>
            <a:pPr lvl="0">
              <a:defRPr sz="1800" b="0" cap="none" spc="0">
                <a:uFillTx/>
              </a:defRPr>
            </a:pPr>
            <a:r>
              <a:rPr sz="3750" b="1" cap="small" spc="150">
                <a:uFill>
                  <a:solidFill/>
                </a:uFill>
              </a:rPr>
              <a:t>Title Text</a:t>
            </a:r>
          </a:p>
        </p:txBody>
      </p:sp>
      <p:sp>
        <p:nvSpPr>
          <p:cNvPr id="14" name="Shape 14"/>
          <p:cNvSpPr>
            <a:spLocks noGrp="1"/>
          </p:cNvSpPr>
          <p:nvPr>
            <p:ph type="body" idx="1"/>
          </p:nvPr>
        </p:nvSpPr>
        <p:spPr>
          <a:xfrm>
            <a:off x="5435600" y="4114800"/>
            <a:ext cx="6718300" cy="3848100"/>
          </a:xfrm>
          <a:prstGeom prst="rect">
            <a:avLst/>
          </a:prstGeom>
        </p:spPr>
        <p:txBody>
          <a:bodyPr/>
          <a:lstStyle>
            <a:lvl1pPr marL="439702"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1pPr>
            <a:lvl2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2pPr>
            <a:lvl3pPr marL="443088"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3pPr>
            <a:lvl4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4pPr>
            <a:lvl5pPr marL="444500"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5pPr>
          </a:lstStyle>
          <a:p>
            <a:pPr lvl="0">
              <a:defRPr sz="1800" i="0">
                <a:uFillTx/>
              </a:defRPr>
            </a:pPr>
            <a:r>
              <a:rPr sz="3000" i="1">
                <a:uFill>
                  <a:solidFill/>
                </a:uFill>
              </a:rPr>
              <a:t>Body Level One</a:t>
            </a:r>
          </a:p>
          <a:p>
            <a:pPr lvl="1">
              <a:defRPr sz="1800" i="0">
                <a:uFillTx/>
              </a:defRPr>
            </a:pPr>
            <a:r>
              <a:rPr sz="3000" i="1">
                <a:uFill>
                  <a:solidFill/>
                </a:uFill>
              </a:rPr>
              <a:t>Body Level Two</a:t>
            </a:r>
          </a:p>
          <a:p>
            <a:pPr lvl="2">
              <a:defRPr sz="1800" i="0">
                <a:uFillTx/>
              </a:defRPr>
            </a:pPr>
            <a:r>
              <a:rPr sz="3000" i="1">
                <a:uFill>
                  <a:solidFill/>
                </a:uFill>
              </a:rPr>
              <a:t>Body Level Three</a:t>
            </a:r>
          </a:p>
          <a:p>
            <a:pPr lvl="3">
              <a:defRPr sz="1800" i="0">
                <a:uFillTx/>
              </a:defRPr>
            </a:pPr>
            <a:r>
              <a:rPr sz="3000" i="1">
                <a:uFill>
                  <a:solidFill/>
                </a:uFill>
              </a:rPr>
              <a:t>Body Level Four</a:t>
            </a:r>
          </a:p>
          <a:p>
            <a:pPr lvl="4">
              <a:defRPr sz="1800" i="0">
                <a:uFillTx/>
              </a:defRPr>
            </a:pPr>
            <a:r>
              <a:rPr sz="3000" i="1">
                <a:uFill>
                  <a:solidFill/>
                </a:u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bg>
      <p:bgPr>
        <a:solidFill>
          <a:srgbClr val="F5F5F5"/>
        </a:solidFill>
        <a:effectLst/>
      </p:bgPr>
    </p:bg>
    <p:spTree>
      <p:nvGrpSpPr>
        <p:cNvPr id="1" name=""/>
        <p:cNvGrpSpPr/>
        <p:nvPr/>
      </p:nvGrpSpPr>
      <p:grpSpPr>
        <a:xfrm>
          <a:off x="0" y="0"/>
          <a:ext cx="0" cy="0"/>
          <a:chOff x="0" y="0"/>
          <a:chExt cx="0" cy="0"/>
        </a:xfrm>
      </p:grpSpPr>
      <p:pic>
        <p:nvPicPr>
          <p:cNvPr id="16"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17" name="Shape 17"/>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18" name="Shape 18"/>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19" name="cover-gray2.pdf"/>
          <p:cNvPicPr/>
          <p:nvPr/>
        </p:nvPicPr>
        <p:blipFill>
          <a:blip r:embed="rId4">
            <a:extLst/>
          </a:blip>
          <a:stretch>
            <a:fillRect/>
          </a:stretch>
        </p:blipFill>
        <p:spPr>
          <a:xfrm>
            <a:off x="863600" y="3365500"/>
            <a:ext cx="3263900" cy="4093706"/>
          </a:xfrm>
          <a:prstGeom prst="rect">
            <a:avLst/>
          </a:prstGeom>
          <a:ln w="12700">
            <a:round/>
          </a:ln>
        </p:spPr>
      </p:pic>
      <p:sp>
        <p:nvSpPr>
          <p:cNvPr id="20" name="Shape 20"/>
          <p:cNvSpPr>
            <a:spLocks noGrp="1"/>
          </p:cNvSpPr>
          <p:nvPr>
            <p:ph type="title"/>
          </p:nvPr>
        </p:nvSpPr>
        <p:spPr>
          <a:xfrm>
            <a:off x="5588000" y="3340100"/>
            <a:ext cx="6819900" cy="546100"/>
          </a:xfrm>
          <a:prstGeom prst="rect">
            <a:avLst/>
          </a:prstGeom>
        </p:spPr>
        <p:txBody>
          <a:bodyPr anchor="ctr"/>
          <a:lstStyle>
            <a:lvl1pPr>
              <a:defRPr sz="3750" b="1" cap="small" spc="150">
                <a:latin typeface="+mj-lt"/>
                <a:ea typeface="+mj-ea"/>
                <a:cs typeface="+mj-cs"/>
                <a:sym typeface="Helvetica-Bold"/>
              </a:defRPr>
            </a:lvl1pPr>
          </a:lstStyle>
          <a:p>
            <a:pPr lvl="0">
              <a:defRPr sz="1800" b="0" cap="none" spc="0">
                <a:uFillTx/>
              </a:defRPr>
            </a:pPr>
            <a:r>
              <a:rPr sz="3750" b="1" cap="small" spc="150">
                <a:uFill>
                  <a:solidFill/>
                </a:uFill>
              </a:rPr>
              <a:t>Title Text</a:t>
            </a:r>
          </a:p>
        </p:txBody>
      </p:sp>
      <p:sp>
        <p:nvSpPr>
          <p:cNvPr id="21" name="Shape 21"/>
          <p:cNvSpPr>
            <a:spLocks noGrp="1"/>
          </p:cNvSpPr>
          <p:nvPr>
            <p:ph type="body" idx="1"/>
          </p:nvPr>
        </p:nvSpPr>
        <p:spPr>
          <a:xfrm>
            <a:off x="5435600" y="4114800"/>
            <a:ext cx="6718300" cy="3848100"/>
          </a:xfrm>
          <a:prstGeom prst="rect">
            <a:avLst/>
          </a:prstGeom>
        </p:spPr>
        <p:txBody>
          <a:bodyPr/>
          <a:lstStyle>
            <a:lvl1pPr marL="439702" indent="-317500">
              <a:lnSpc>
                <a:spcPts val="4800"/>
              </a:lnSpc>
              <a:buClrTx/>
              <a:buSzPct val="100000"/>
              <a:buFontTx/>
              <a:buChar char="‣"/>
              <a:defRPr sz="3000" i="1">
                <a:solidFill>
                  <a:srgbClr val="BABABA"/>
                </a:solidFill>
                <a:uFill>
                  <a:solidFill>
                    <a:srgbClr val="BABABA"/>
                  </a:solidFill>
                </a:uFill>
                <a:latin typeface="Helvetica-Oblique"/>
                <a:ea typeface="Helvetica-Oblique"/>
                <a:cs typeface="Helvetica-Oblique"/>
                <a:sym typeface="Helvetica-Oblique"/>
              </a:defRPr>
            </a:lvl1pPr>
            <a:lvl2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2pPr>
            <a:lvl3pPr marL="443088" indent="-317500">
              <a:lnSpc>
                <a:spcPts val="4800"/>
              </a:lnSpc>
              <a:buClrTx/>
              <a:buSzPct val="100000"/>
              <a:buFontTx/>
              <a:buChar char="‣"/>
              <a:defRPr sz="3000" i="1">
                <a:solidFill>
                  <a:srgbClr val="BABABA"/>
                </a:solidFill>
                <a:uFill>
                  <a:solidFill>
                    <a:srgbClr val="BABABA"/>
                  </a:solidFill>
                </a:uFill>
                <a:latin typeface="Helvetica-Oblique"/>
                <a:ea typeface="Helvetica-Oblique"/>
                <a:cs typeface="Helvetica-Oblique"/>
                <a:sym typeface="Helvetica-Oblique"/>
              </a:defRPr>
            </a:lvl3pPr>
            <a:lvl4pPr marL="439561" indent="-317500">
              <a:lnSpc>
                <a:spcPts val="4800"/>
              </a:lnSpc>
              <a:buClrTx/>
              <a:buSzPct val="100000"/>
              <a:buFontTx/>
              <a:buChar char="‣"/>
              <a:defRPr sz="3000" i="1">
                <a:solidFill>
                  <a:srgbClr val="000000"/>
                </a:solidFill>
                <a:uFill>
                  <a:solidFill>
                    <a:srgbClr val="000000"/>
                  </a:solidFill>
                </a:uFill>
                <a:latin typeface="Helvetica-Oblique"/>
                <a:ea typeface="Helvetica-Oblique"/>
                <a:cs typeface="Helvetica-Oblique"/>
                <a:sym typeface="Helvetica-Oblique"/>
              </a:defRPr>
            </a:lvl4pPr>
            <a:lvl5pPr marL="444500" indent="-317500">
              <a:lnSpc>
                <a:spcPts val="4800"/>
              </a:lnSpc>
              <a:buClrTx/>
              <a:buSzPct val="100000"/>
              <a:buFontTx/>
              <a:buChar char="‣"/>
              <a:defRPr sz="3000" i="1">
                <a:solidFill>
                  <a:srgbClr val="BABABA"/>
                </a:solidFill>
                <a:uFill>
                  <a:solidFill>
                    <a:srgbClr val="BABABA"/>
                  </a:solidFill>
                </a:uFill>
                <a:latin typeface="Helvetica-Oblique"/>
                <a:ea typeface="Helvetica-Oblique"/>
                <a:cs typeface="Helvetica-Oblique"/>
                <a:sym typeface="Helvetica-Oblique"/>
              </a:defRPr>
            </a:lvl5pPr>
          </a:lstStyle>
          <a:p>
            <a:pPr lvl="0">
              <a:defRPr sz="1800" i="0">
                <a:solidFill>
                  <a:srgbClr val="000000"/>
                </a:solidFill>
                <a:uFillTx/>
              </a:defRPr>
            </a:pPr>
            <a:r>
              <a:rPr sz="3000" i="1">
                <a:solidFill>
                  <a:srgbClr val="BABABA"/>
                </a:solidFill>
                <a:uFill>
                  <a:solidFill>
                    <a:srgbClr val="BABABA"/>
                  </a:solidFill>
                </a:uFill>
              </a:rPr>
              <a:t>Body Level One</a:t>
            </a:r>
          </a:p>
          <a:p>
            <a:pPr lvl="1">
              <a:defRPr sz="1800" i="0">
                <a:uFillTx/>
              </a:defRPr>
            </a:pPr>
            <a:r>
              <a:rPr sz="3000" i="1">
                <a:uFill>
                  <a:solidFill/>
                </a:uFill>
              </a:rPr>
              <a:t>Body Level Two</a:t>
            </a:r>
          </a:p>
          <a:p>
            <a:pPr lvl="2">
              <a:defRPr sz="1800" i="0">
                <a:solidFill>
                  <a:srgbClr val="000000"/>
                </a:solidFill>
                <a:uFillTx/>
              </a:defRPr>
            </a:pPr>
            <a:r>
              <a:rPr sz="3000" i="1">
                <a:solidFill>
                  <a:srgbClr val="BABABA"/>
                </a:solidFill>
                <a:uFill>
                  <a:solidFill>
                    <a:srgbClr val="BABABA"/>
                  </a:solidFill>
                </a:uFill>
              </a:rPr>
              <a:t>Body Level Three</a:t>
            </a:r>
          </a:p>
          <a:p>
            <a:pPr lvl="3">
              <a:defRPr sz="1800" i="0">
                <a:uFillTx/>
              </a:defRPr>
            </a:pPr>
            <a:r>
              <a:rPr sz="3000" i="1">
                <a:uFill>
                  <a:solidFill/>
                </a:uFill>
              </a:rPr>
              <a:t>Body Level Four</a:t>
            </a:r>
          </a:p>
          <a:p>
            <a:pPr lvl="4">
              <a:defRPr sz="1800" i="0">
                <a:solidFill>
                  <a:srgbClr val="000000"/>
                </a:solidFill>
                <a:uFillTx/>
              </a:defRPr>
            </a:pPr>
            <a:r>
              <a:rPr sz="3000" i="1">
                <a:solidFill>
                  <a:srgbClr val="BABABA"/>
                </a:solidFill>
                <a:uFill>
                  <a:solidFill>
                    <a:srgbClr val="BABABA"/>
                  </a:solidFill>
                </a:u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uFillTx/>
              </a:defRPr>
            </a:pPr>
            <a:r>
              <a:rPr sz="2800">
                <a:uFill>
                  <a:solidFill/>
                </a:uFill>
              </a:rPr>
              <a:t>Title Text</a:t>
            </a:r>
          </a:p>
        </p:txBody>
      </p:sp>
      <p:sp>
        <p:nvSpPr>
          <p:cNvPr id="24" name="Shape 24"/>
          <p:cNvSpPr>
            <a:spLocks noGrp="1"/>
          </p:cNvSpPr>
          <p:nvPr>
            <p:ph type="body" idx="1"/>
          </p:nvPr>
        </p:nvSpPr>
        <p:spPr>
          <a:prstGeom prst="rect">
            <a:avLst/>
          </a:prstGeom>
        </p:spPr>
        <p:txBody>
          <a:bodyPr/>
          <a:lstStyle>
            <a:lvl2pPr marL="635000">
              <a:buClrTx/>
              <a:buSzPct val="166666"/>
              <a:buFont typeface="ヒラギノ角ゴ ProN W3"/>
              <a:buChar char="・"/>
              <a:defRPr>
                <a:solidFill>
                  <a:srgbClr val="000000"/>
                </a:solidFill>
                <a:uFill>
                  <a:solidFill>
                    <a:srgbClr val="000000"/>
                  </a:solidFill>
                </a:uFill>
              </a:defRPr>
            </a:lvl2pPr>
            <a:lvl3pPr marL="1003300">
              <a:buClrTx/>
              <a:buSzPct val="100000"/>
              <a:buFontTx/>
              <a:buChar char="–"/>
              <a:defRPr>
                <a:solidFill>
                  <a:srgbClr val="000000"/>
                </a:solidFill>
                <a:uFill>
                  <a:solidFill>
                    <a:srgbClr val="000000"/>
                  </a:solidFill>
                </a:uFill>
              </a:defRPr>
            </a:lvl3pPr>
            <a:lvl4pPr marL="1003300">
              <a:buClrTx/>
              <a:buSzPct val="100000"/>
              <a:buFontTx/>
              <a:buChar char="–"/>
              <a:defRPr>
                <a:solidFill>
                  <a:srgbClr val="000000"/>
                </a:solidFill>
                <a:uFill>
                  <a:solidFill>
                    <a:srgbClr val="000000"/>
                  </a:solidFill>
                </a:uFill>
              </a:defRPr>
            </a:lvl4pPr>
            <a:lvl5pPr marL="1003300">
              <a:buClrTx/>
              <a:buSzPct val="100000"/>
              <a:buFontTx/>
              <a:buChar char="–"/>
              <a:defRPr>
                <a:solidFill>
                  <a:srgbClr val="000000"/>
                </a:solidFill>
                <a:uFill>
                  <a:solidFill>
                    <a:srgbClr val="000000"/>
                  </a:solidFill>
                </a:uFill>
              </a:defRPr>
            </a:lvl5pPr>
          </a:lstStyle>
          <a:p>
            <a:pPr lvl="0">
              <a:defRPr sz="1800">
                <a:solidFill>
                  <a:srgbClr val="000000"/>
                </a:solidFill>
                <a:uFillTx/>
              </a:defRPr>
            </a:pPr>
            <a:r>
              <a:rPr sz="2400">
                <a:solidFill>
                  <a:srgbClr val="005493"/>
                </a:solidFill>
                <a:uFill>
                  <a:solidFill>
                    <a:srgbClr val="0048AA"/>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25" name="Shape 2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ody code">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uFillTx/>
              </a:defRPr>
            </a:pPr>
            <a:r>
              <a:rPr sz="2800">
                <a:uFill>
                  <a:solidFill/>
                </a:uFill>
              </a:rPr>
              <a:t>Title Text</a:t>
            </a:r>
          </a:p>
        </p:txBody>
      </p:sp>
      <p:sp>
        <p:nvSpPr>
          <p:cNvPr id="28" name="Shape 28"/>
          <p:cNvSpPr>
            <a:spLocks noGrp="1"/>
          </p:cNvSpPr>
          <p:nvPr>
            <p:ph type="body" idx="1"/>
          </p:nvPr>
        </p:nvSpPr>
        <p:spPr>
          <a:prstGeom prst="rect">
            <a:avLst/>
          </a:prstGeom>
        </p:spPr>
        <p:txBody>
          <a:bodyPr/>
          <a:lstStyle>
            <a:lvl1pPr>
              <a:buFontTx/>
            </a:lvl1pPr>
            <a:lvl2pPr marL="635000">
              <a:buClrTx/>
              <a:buSzPct val="166666"/>
              <a:buFont typeface="ヒラギノ角ゴ ProN W3"/>
              <a:buChar char="・"/>
              <a:defRPr>
                <a:solidFill>
                  <a:srgbClr val="000000"/>
                </a:solidFill>
                <a:uFill>
                  <a:solidFill>
                    <a:srgbClr val="000000"/>
                  </a:solidFill>
                </a:uFill>
              </a:defRPr>
            </a:lvl2pPr>
            <a:lvl3pPr marL="1003300">
              <a:buClrTx/>
              <a:buSzPct val="100000"/>
              <a:buFontTx/>
              <a:buChar char="–"/>
              <a:defRPr>
                <a:solidFill>
                  <a:srgbClr val="000000"/>
                </a:solidFill>
                <a:uFill>
                  <a:solidFill>
                    <a:srgbClr val="000000"/>
                  </a:solidFill>
                </a:uFill>
              </a:defRPr>
            </a:lvl3pPr>
            <a:lvl4pPr marL="1003300">
              <a:buClrTx/>
              <a:buSzPct val="100000"/>
              <a:buFontTx/>
              <a:buChar char="–"/>
              <a:defRPr>
                <a:solidFill>
                  <a:srgbClr val="000000"/>
                </a:solidFill>
                <a:uFill>
                  <a:solidFill>
                    <a:srgbClr val="000000"/>
                  </a:solidFill>
                </a:uFill>
              </a:defRPr>
            </a:lvl4pPr>
            <a:lvl5pPr marL="1003300">
              <a:buClrTx/>
              <a:buSzPct val="100000"/>
              <a:buFontTx/>
              <a:buChar char="–"/>
              <a:defRPr>
                <a:solidFill>
                  <a:srgbClr val="000000"/>
                </a:solidFill>
                <a:uFill>
                  <a:solidFill>
                    <a:srgbClr val="000000"/>
                  </a:solidFill>
                </a:uFill>
              </a:defRPr>
            </a:lvl5pPr>
          </a:lstStyle>
          <a:p>
            <a:pPr lvl="0">
              <a:defRPr sz="1800">
                <a:solidFill>
                  <a:srgbClr val="000000"/>
                </a:solidFill>
                <a:uFillTx/>
              </a:defRPr>
            </a:pPr>
            <a:r>
              <a:rPr sz="2400">
                <a:solidFill>
                  <a:srgbClr val="005493"/>
                </a:solidFill>
                <a:uFill>
                  <a:solidFill>
                    <a:srgbClr val="0048AA"/>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estion">
    <p:spTree>
      <p:nvGrpSpPr>
        <p:cNvPr id="1" name=""/>
        <p:cNvGrpSpPr/>
        <p:nvPr/>
      </p:nvGrpSpPr>
      <p:grpSpPr>
        <a:xfrm>
          <a:off x="0" y="0"/>
          <a:ext cx="0" cy="0"/>
          <a:chOff x="0" y="0"/>
          <a:chExt cx="0" cy="0"/>
        </a:xfrm>
      </p:grpSpPr>
      <p:sp>
        <p:nvSpPr>
          <p:cNvPr id="31" name="Shape 31"/>
          <p:cNvSpPr>
            <a:spLocks noGrp="1"/>
          </p:cNvSpPr>
          <p:nvPr>
            <p:ph type="body" idx="1"/>
          </p:nvPr>
        </p:nvSpPr>
        <p:spPr>
          <a:xfrm>
            <a:off x="812800" y="838200"/>
            <a:ext cx="11379200" cy="8559800"/>
          </a:xfrm>
          <a:prstGeom prst="rect">
            <a:avLst/>
          </a:prstGeom>
        </p:spPr>
        <p:txBody>
          <a:bodyPr/>
          <a:lstStyle>
            <a:lvl1pPr>
              <a:defRPr b="1">
                <a:latin typeface="Lucida Grande"/>
                <a:ea typeface="Lucida Grande"/>
                <a:cs typeface="Lucida Grande"/>
                <a:sym typeface="Lucida Grande"/>
              </a:defRPr>
            </a:lvl1pPr>
            <a:lvl2pPr marL="635000">
              <a:buClrTx/>
              <a:buSzPct val="166666"/>
              <a:buFont typeface="ヒラギノ角ゴ ProN W3"/>
              <a:buChar char="・"/>
              <a:defRPr b="1">
                <a:solidFill>
                  <a:srgbClr val="000000"/>
                </a:solidFill>
                <a:uFill>
                  <a:solidFill>
                    <a:srgbClr val="000000"/>
                  </a:solidFill>
                </a:uFill>
                <a:latin typeface="Lucida Grande"/>
                <a:ea typeface="Lucida Grande"/>
                <a:cs typeface="Lucida Grande"/>
                <a:sym typeface="Lucida Grande"/>
              </a:defRPr>
            </a:lvl2pPr>
            <a:lvl3pPr marL="1003300">
              <a:buClrTx/>
              <a:buSzPct val="100000"/>
              <a:buFontTx/>
              <a:buChar char="–"/>
              <a:defRPr b="1">
                <a:solidFill>
                  <a:srgbClr val="000000"/>
                </a:solidFill>
                <a:uFill>
                  <a:solidFill>
                    <a:srgbClr val="000000"/>
                  </a:solidFill>
                </a:uFill>
                <a:latin typeface="Lucida Grande"/>
                <a:ea typeface="Lucida Grande"/>
                <a:cs typeface="Lucida Grande"/>
                <a:sym typeface="Lucida Grande"/>
              </a:defRPr>
            </a:lvl3pPr>
            <a:lvl4pPr marL="1003300">
              <a:buClrTx/>
              <a:buSzPct val="100000"/>
              <a:buFontTx/>
              <a:buChar char="–"/>
              <a:defRPr b="1">
                <a:solidFill>
                  <a:srgbClr val="000000"/>
                </a:solidFill>
                <a:uFill>
                  <a:solidFill>
                    <a:srgbClr val="000000"/>
                  </a:solidFill>
                </a:uFill>
                <a:latin typeface="Lucida Grande"/>
                <a:ea typeface="Lucida Grande"/>
                <a:cs typeface="Lucida Grande"/>
                <a:sym typeface="Lucida Grande"/>
              </a:defRPr>
            </a:lvl4pPr>
            <a:lvl5pPr marL="1003300">
              <a:buClrTx/>
              <a:buSzPct val="100000"/>
              <a:buFontTx/>
              <a:buChar char="–"/>
              <a:defRPr b="1">
                <a:solidFill>
                  <a:srgbClr val="000000"/>
                </a:solidFill>
                <a:uFill>
                  <a:solidFill>
                    <a:srgbClr val="000000"/>
                  </a:solidFill>
                </a:uFill>
                <a:latin typeface="Lucida Grande"/>
                <a:ea typeface="Lucida Grande"/>
                <a:cs typeface="Lucida Grande"/>
                <a:sym typeface="Lucida Grande"/>
              </a:defRPr>
            </a:lvl5pPr>
          </a:lstStyle>
          <a:p>
            <a:pPr lvl="0">
              <a:defRPr sz="1800" b="0">
                <a:solidFill>
                  <a:srgbClr val="000000"/>
                </a:solidFill>
                <a:uFillTx/>
              </a:defRPr>
            </a:pPr>
            <a:r>
              <a:rPr sz="2400" b="1">
                <a:solidFill>
                  <a:srgbClr val="005493"/>
                </a:solidFill>
                <a:uFill>
                  <a:solidFill>
                    <a:srgbClr val="0048AA"/>
                  </a:solidFill>
                </a:uFill>
              </a:rPr>
              <a:t>Body Level One</a:t>
            </a:r>
          </a:p>
          <a:p>
            <a:pPr lvl="1">
              <a:defRPr sz="1800" b="0">
                <a:uFillTx/>
              </a:defRPr>
            </a:pPr>
            <a:r>
              <a:rPr sz="2400" b="1">
                <a:uFill>
                  <a:solidFill/>
                </a:uFill>
              </a:rPr>
              <a:t>Body Level Two</a:t>
            </a:r>
          </a:p>
          <a:p>
            <a:pPr lvl="2">
              <a:defRPr sz="1800" b="0">
                <a:uFillTx/>
              </a:defRPr>
            </a:pPr>
            <a:r>
              <a:rPr sz="2400" b="1">
                <a:uFill>
                  <a:solidFill/>
                </a:uFill>
              </a:rPr>
              <a:t>Body Level Three</a:t>
            </a:r>
          </a:p>
          <a:p>
            <a:pPr lvl="3">
              <a:defRPr sz="1800" b="0">
                <a:uFillTx/>
              </a:defRPr>
            </a:pPr>
            <a:r>
              <a:rPr sz="2400" b="1">
                <a:uFill>
                  <a:solidFill/>
                </a:uFill>
              </a:rPr>
              <a:t>Body Level Four</a:t>
            </a:r>
          </a:p>
          <a:p>
            <a:pPr lvl="4">
              <a:defRPr sz="1800" b="0">
                <a:uFillTx/>
              </a:defRPr>
            </a:pPr>
            <a:r>
              <a:rPr sz="2400" b="1">
                <a:uFill>
                  <a:solidFill/>
                </a:uFill>
              </a:rPr>
              <a:t>Body Level Five</a:t>
            </a: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hape 2"/>
          <p:cNvSpPr/>
          <p:nvPr/>
        </p:nvSpPr>
        <p:spPr>
          <a:xfrm flipV="1">
            <a:off x="825500" y="990492"/>
            <a:ext cx="11366500" cy="108"/>
          </a:xfrm>
          <a:prstGeom prst="line">
            <a:avLst/>
          </a:prstGeom>
          <a:ln w="1270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 name="Shape 3"/>
          <p:cNvSpPr>
            <a:spLocks noGrp="1"/>
          </p:cNvSpPr>
          <p:nvPr>
            <p:ph type="title"/>
          </p:nvPr>
        </p:nvSpPr>
        <p:spPr>
          <a:xfrm>
            <a:off x="812800" y="0"/>
            <a:ext cx="11379200" cy="812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pPr lvl="0">
              <a:defRPr sz="1800">
                <a:uFillTx/>
              </a:defRPr>
            </a:pPr>
            <a:r>
              <a:rPr sz="2800">
                <a:uFill>
                  <a:solidFill/>
                </a:uFill>
              </a:rPr>
              <a:t>Title Text</a:t>
            </a:r>
          </a:p>
        </p:txBody>
      </p:sp>
      <p:sp>
        <p:nvSpPr>
          <p:cNvPr id="4" name="Shape 4"/>
          <p:cNvSpPr>
            <a:spLocks noGrp="1"/>
          </p:cNvSpPr>
          <p:nvPr>
            <p:ph type="body" idx="1"/>
          </p:nvPr>
        </p:nvSpPr>
        <p:spPr>
          <a:xfrm>
            <a:off x="812800" y="1270000"/>
            <a:ext cx="11379200" cy="8128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2pPr marL="635000">
              <a:buClrTx/>
              <a:buSzPct val="166666"/>
              <a:buFont typeface="ヒラギノ角ゴ ProN W3"/>
              <a:buChar char="・"/>
              <a:defRPr>
                <a:solidFill>
                  <a:srgbClr val="000000"/>
                </a:solidFill>
                <a:uFill>
                  <a:solidFill>
                    <a:srgbClr val="000000"/>
                  </a:solidFill>
                </a:uFill>
              </a:defRPr>
            </a:lvl2pPr>
            <a:lvl3pPr marL="1003300">
              <a:buClrTx/>
              <a:buSzPct val="100000"/>
              <a:buFontTx/>
              <a:buChar char="–"/>
              <a:defRPr>
                <a:solidFill>
                  <a:srgbClr val="000000"/>
                </a:solidFill>
                <a:uFill>
                  <a:solidFill>
                    <a:srgbClr val="000000"/>
                  </a:solidFill>
                </a:uFill>
              </a:defRPr>
            </a:lvl3pPr>
            <a:lvl4pPr marL="1003300">
              <a:buClrTx/>
              <a:buSzPct val="100000"/>
              <a:buFontTx/>
              <a:buChar char="–"/>
              <a:defRPr>
                <a:solidFill>
                  <a:srgbClr val="000000"/>
                </a:solidFill>
                <a:uFill>
                  <a:solidFill>
                    <a:srgbClr val="000000"/>
                  </a:solidFill>
                </a:uFill>
              </a:defRPr>
            </a:lvl4pPr>
            <a:lvl5pPr marL="1003300">
              <a:buClrTx/>
              <a:buSzPct val="100000"/>
              <a:buFontTx/>
              <a:buChar char="–"/>
              <a:defRPr>
                <a:solidFill>
                  <a:srgbClr val="000000"/>
                </a:solidFill>
                <a:uFill>
                  <a:solidFill>
                    <a:srgbClr val="000000"/>
                  </a:solidFill>
                </a:uFill>
              </a:defRPr>
            </a:lvl5pPr>
          </a:lstStyle>
          <a:p>
            <a:pPr lvl="0">
              <a:defRPr sz="1800">
                <a:solidFill>
                  <a:srgbClr val="000000"/>
                </a:solidFill>
                <a:uFillTx/>
              </a:defRPr>
            </a:pPr>
            <a:r>
              <a:rPr sz="2400">
                <a:solidFill>
                  <a:srgbClr val="005493"/>
                </a:solidFill>
                <a:uFill>
                  <a:solidFill>
                    <a:srgbClr val="0048AA"/>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5" name="Shape 5"/>
          <p:cNvSpPr>
            <a:spLocks noGrp="1"/>
          </p:cNvSpPr>
          <p:nvPr>
            <p:ph type="sldNum" sz="quarter" idx="2"/>
          </p:nvPr>
        </p:nvSpPr>
        <p:spPr>
          <a:xfrm>
            <a:off x="12618280" y="9376240"/>
            <a:ext cx="307034" cy="292101"/>
          </a:xfrm>
          <a:prstGeom prst="rect">
            <a:avLst/>
          </a:prstGeom>
          <a:ln w="12700">
            <a:miter lim="400000"/>
          </a:ln>
        </p:spPr>
        <p:txBody>
          <a:bodyPr wrap="none" lIns="50800" tIns="50800" rIns="50800" bIns="50800" anchor="ctr">
            <a:spAutoFit/>
          </a:bodyPr>
          <a:lstStyle>
            <a:lvl1pPr marL="0" marR="0" algn="ctr" defTabSz="647700">
              <a:lnSpc>
                <a:spcPct val="100000"/>
              </a:lnSpc>
              <a:defRPr sz="1200">
                <a:solidFill>
                  <a:srgbClr val="000000"/>
                </a:solidFill>
                <a:uFill>
                  <a:solidFill>
                    <a:srgbClr val="000000"/>
                  </a:solidFill>
                </a:uFill>
              </a:defRPr>
            </a:lvl1pPr>
          </a:lstStyle>
          <a:p>
            <a:pPr lvl="0"/>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58702" marR="58702" defTabSz="1295400">
        <a:defRPr sz="2800">
          <a:uFill>
            <a:solidFill/>
          </a:uFill>
          <a:latin typeface="+mn-lt"/>
          <a:ea typeface="+mn-ea"/>
          <a:cs typeface="+mn-cs"/>
          <a:sym typeface="Futura"/>
        </a:defRPr>
      </a:lvl1pPr>
      <a:lvl2pPr marL="58702" marR="58702" indent="228600" defTabSz="1295400">
        <a:defRPr sz="2800">
          <a:uFill>
            <a:solidFill/>
          </a:uFill>
          <a:latin typeface="+mn-lt"/>
          <a:ea typeface="+mn-ea"/>
          <a:cs typeface="+mn-cs"/>
          <a:sym typeface="Futura"/>
        </a:defRPr>
      </a:lvl2pPr>
      <a:lvl3pPr marL="58702" marR="58702" indent="457200" defTabSz="1295400">
        <a:defRPr sz="2800">
          <a:uFill>
            <a:solidFill/>
          </a:uFill>
          <a:latin typeface="+mn-lt"/>
          <a:ea typeface="+mn-ea"/>
          <a:cs typeface="+mn-cs"/>
          <a:sym typeface="Futura"/>
        </a:defRPr>
      </a:lvl3pPr>
      <a:lvl4pPr marL="58702" marR="58702" indent="685800" defTabSz="1295400">
        <a:defRPr sz="2800">
          <a:uFill>
            <a:solidFill/>
          </a:uFill>
          <a:latin typeface="+mn-lt"/>
          <a:ea typeface="+mn-ea"/>
          <a:cs typeface="+mn-cs"/>
          <a:sym typeface="Futura"/>
        </a:defRPr>
      </a:lvl4pPr>
      <a:lvl5pPr marL="58702" marR="58702" indent="914400" defTabSz="1295400">
        <a:defRPr sz="2800">
          <a:uFill>
            <a:solidFill/>
          </a:uFill>
          <a:latin typeface="+mn-lt"/>
          <a:ea typeface="+mn-ea"/>
          <a:cs typeface="+mn-cs"/>
          <a:sym typeface="Futura"/>
        </a:defRPr>
      </a:lvl5pPr>
      <a:lvl6pPr marL="58702" marR="58702" indent="1143000" defTabSz="1295400">
        <a:defRPr sz="2800">
          <a:uFill>
            <a:solidFill/>
          </a:uFill>
          <a:latin typeface="+mn-lt"/>
          <a:ea typeface="+mn-ea"/>
          <a:cs typeface="+mn-cs"/>
          <a:sym typeface="Futura"/>
        </a:defRPr>
      </a:lvl6pPr>
      <a:lvl7pPr marL="58702" marR="58702" indent="1371600" defTabSz="1295400">
        <a:defRPr sz="2800">
          <a:uFill>
            <a:solidFill/>
          </a:uFill>
          <a:latin typeface="+mn-lt"/>
          <a:ea typeface="+mn-ea"/>
          <a:cs typeface="+mn-cs"/>
          <a:sym typeface="Futura"/>
        </a:defRPr>
      </a:lvl7pPr>
      <a:lvl8pPr marL="58702" marR="58702" indent="1600200" defTabSz="1295400">
        <a:defRPr sz="2800">
          <a:uFill>
            <a:solidFill/>
          </a:uFill>
          <a:latin typeface="+mn-lt"/>
          <a:ea typeface="+mn-ea"/>
          <a:cs typeface="+mn-cs"/>
          <a:sym typeface="Futura"/>
        </a:defRPr>
      </a:lvl8pPr>
      <a:lvl9pPr marL="58702" marR="58702" indent="1828800" defTabSz="1295400">
        <a:defRPr sz="2800">
          <a:uFill>
            <a:solidFill/>
          </a:uFill>
          <a:latin typeface="+mn-lt"/>
          <a:ea typeface="+mn-ea"/>
          <a:cs typeface="+mn-cs"/>
          <a:sym typeface="Futura"/>
        </a:defRPr>
      </a:lvl9pPr>
    </p:titleStyle>
    <p:bodyStyle>
      <a:lvl1pPr marL="58702" marR="58702" defTabSz="1295400">
        <a:lnSpc>
          <a:spcPts val="3900"/>
        </a:lnSpc>
        <a:buClr>
          <a:srgbClr val="0048AA"/>
        </a:buClr>
        <a:buFont typeface="Lucida Sans Regular"/>
        <a:defRPr sz="2400">
          <a:solidFill>
            <a:srgbClr val="005493"/>
          </a:solidFill>
          <a:uFill>
            <a:solidFill>
              <a:srgbClr val="0048AA"/>
            </a:solidFill>
          </a:uFill>
          <a:latin typeface="Lucida Sans Regular"/>
          <a:ea typeface="Lucida Sans Regular"/>
          <a:cs typeface="Lucida Sans Regular"/>
          <a:sym typeface="Lucida Sans Regular"/>
        </a:defRPr>
      </a:lvl1pPr>
      <a:lvl2pPr marL="693702" marR="58702" indent="-5080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2pPr>
      <a:lvl3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3pPr>
      <a:lvl4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4pPr>
      <a:lvl5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5pPr>
      <a:lvl6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6pPr>
      <a:lvl7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7pPr>
      <a:lvl8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8pPr>
      <a:lvl9pPr marL="1062002" marR="58702" indent="-368300" defTabSz="1295400">
        <a:lnSpc>
          <a:spcPts val="3900"/>
        </a:lnSpc>
        <a:buClr>
          <a:srgbClr val="0048AA"/>
        </a:buClr>
        <a:buSzPct val="50000"/>
        <a:buFont typeface="Lucida Sans Regular"/>
        <a:buChar char="•"/>
        <a:defRPr sz="2400">
          <a:solidFill>
            <a:srgbClr val="005493"/>
          </a:solidFill>
          <a:uFill>
            <a:solidFill>
              <a:srgbClr val="0048AA"/>
            </a:solidFill>
          </a:uFill>
          <a:latin typeface="Lucida Sans Regular"/>
          <a:ea typeface="Lucida Sans Regular"/>
          <a:cs typeface="Lucida Sans Regular"/>
          <a:sym typeface="Lucida Sans Regular"/>
        </a:defRPr>
      </a:lvl9pPr>
    </p:bodyStyle>
    <p:otherStyle>
      <a:lvl1pPr algn="ctr" defTabSz="647700">
        <a:defRPr sz="1200">
          <a:solidFill>
            <a:schemeClr val="tx1"/>
          </a:solidFill>
          <a:uFill>
            <a:solidFill/>
          </a:uFill>
          <a:latin typeface="+mn-lt"/>
          <a:ea typeface="+mn-ea"/>
          <a:cs typeface="+mn-cs"/>
          <a:sym typeface="Lucida Sans Regular"/>
        </a:defRPr>
      </a:lvl1pPr>
      <a:lvl2pPr indent="228600" algn="ctr" defTabSz="647700">
        <a:defRPr sz="1200">
          <a:solidFill>
            <a:schemeClr val="tx1"/>
          </a:solidFill>
          <a:uFill>
            <a:solidFill/>
          </a:uFill>
          <a:latin typeface="+mn-lt"/>
          <a:ea typeface="+mn-ea"/>
          <a:cs typeface="+mn-cs"/>
          <a:sym typeface="Lucida Sans Regular"/>
        </a:defRPr>
      </a:lvl2pPr>
      <a:lvl3pPr indent="457200" algn="ctr" defTabSz="647700">
        <a:defRPr sz="1200">
          <a:solidFill>
            <a:schemeClr val="tx1"/>
          </a:solidFill>
          <a:uFill>
            <a:solidFill/>
          </a:uFill>
          <a:latin typeface="+mn-lt"/>
          <a:ea typeface="+mn-ea"/>
          <a:cs typeface="+mn-cs"/>
          <a:sym typeface="Lucida Sans Regular"/>
        </a:defRPr>
      </a:lvl3pPr>
      <a:lvl4pPr indent="685800" algn="ctr" defTabSz="647700">
        <a:defRPr sz="1200">
          <a:solidFill>
            <a:schemeClr val="tx1"/>
          </a:solidFill>
          <a:uFill>
            <a:solidFill/>
          </a:uFill>
          <a:latin typeface="+mn-lt"/>
          <a:ea typeface="+mn-ea"/>
          <a:cs typeface="+mn-cs"/>
          <a:sym typeface="Lucida Sans Regular"/>
        </a:defRPr>
      </a:lvl4pPr>
      <a:lvl5pPr indent="914400" algn="ctr" defTabSz="647700">
        <a:defRPr sz="1200">
          <a:solidFill>
            <a:schemeClr val="tx1"/>
          </a:solidFill>
          <a:uFill>
            <a:solidFill/>
          </a:uFill>
          <a:latin typeface="+mn-lt"/>
          <a:ea typeface="+mn-ea"/>
          <a:cs typeface="+mn-cs"/>
          <a:sym typeface="Lucida Sans Regular"/>
        </a:defRPr>
      </a:lvl5pPr>
      <a:lvl6pPr indent="1143000" algn="ctr" defTabSz="647700">
        <a:defRPr sz="1200">
          <a:solidFill>
            <a:schemeClr val="tx1"/>
          </a:solidFill>
          <a:uFill>
            <a:solidFill/>
          </a:uFill>
          <a:latin typeface="+mn-lt"/>
          <a:ea typeface="+mn-ea"/>
          <a:cs typeface="+mn-cs"/>
          <a:sym typeface="Lucida Sans Regular"/>
        </a:defRPr>
      </a:lvl6pPr>
      <a:lvl7pPr indent="1371600" algn="ctr" defTabSz="647700">
        <a:defRPr sz="1200">
          <a:solidFill>
            <a:schemeClr val="tx1"/>
          </a:solidFill>
          <a:uFill>
            <a:solidFill/>
          </a:uFill>
          <a:latin typeface="+mn-lt"/>
          <a:ea typeface="+mn-ea"/>
          <a:cs typeface="+mn-cs"/>
          <a:sym typeface="Lucida Sans Regular"/>
        </a:defRPr>
      </a:lvl7pPr>
      <a:lvl8pPr indent="1600200" algn="ctr" defTabSz="647700">
        <a:defRPr sz="1200">
          <a:solidFill>
            <a:schemeClr val="tx1"/>
          </a:solidFill>
          <a:uFill>
            <a:solidFill/>
          </a:uFill>
          <a:latin typeface="+mn-lt"/>
          <a:ea typeface="+mn-ea"/>
          <a:cs typeface="+mn-cs"/>
          <a:sym typeface="Lucida Sans Regular"/>
        </a:defRPr>
      </a:lvl8pPr>
      <a:lvl9pPr indent="1828800" algn="ctr" defTabSz="647700">
        <a:defRPr sz="1200">
          <a:solidFill>
            <a:schemeClr val="tx1"/>
          </a:solidFill>
          <a:uFill>
            <a:solidFill/>
          </a:uFill>
          <a:latin typeface="+mn-lt"/>
          <a:ea typeface="+mn-ea"/>
          <a:cs typeface="+mn-cs"/>
          <a:sym typeface="Lucida Sans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algs4.cs.princeton.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algs4.cs.princeton.edu"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hyperlink" Target="http://algs4.cs.princeton.edu"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endpapers.pdf"/>
          <p:cNvPicPr/>
          <p:nvPr/>
        </p:nvPicPr>
        <p:blipFill>
          <a:blip r:embed="rId3">
            <a:alphaModFix amt="20000"/>
            <a:extLst/>
          </a:blip>
          <a:srcRect l="24870" t="6296" r="16541" b="31489"/>
          <a:stretch>
            <a:fillRect/>
          </a:stretch>
        </p:blipFill>
        <p:spPr>
          <a:xfrm rot="16200000">
            <a:off x="1612899" y="-1612901"/>
            <a:ext cx="9779002" cy="13004801"/>
          </a:xfrm>
          <a:prstGeom prst="rect">
            <a:avLst/>
          </a:prstGeom>
          <a:ln w="12700">
            <a:round/>
          </a:ln>
        </p:spPr>
      </p:pic>
      <p:pic>
        <p:nvPicPr>
          <p:cNvPr id="37" name="cover2.pdf"/>
          <p:cNvPicPr/>
          <p:nvPr/>
        </p:nvPicPr>
        <p:blipFill>
          <a:blip r:embed="rId4">
            <a:extLst/>
          </a:blip>
          <a:stretch>
            <a:fillRect/>
          </a:stretch>
        </p:blipFill>
        <p:spPr>
          <a:xfrm>
            <a:off x="863600" y="3361625"/>
            <a:ext cx="3263900" cy="4093707"/>
          </a:xfrm>
          <a:prstGeom prst="rect">
            <a:avLst/>
          </a:prstGeom>
          <a:ln w="12700">
            <a:round/>
          </a:ln>
        </p:spPr>
      </p:pic>
      <p:sp>
        <p:nvSpPr>
          <p:cNvPr id="38" name="Shape 38"/>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5"/>
              </a:defRPr>
            </a:lvl1pPr>
          </a:lstStyle>
          <a:p>
            <a:pPr lvl="0">
              <a:defRPr sz="1800" b="0" spc="0">
                <a:uFillTx/>
              </a:defRPr>
            </a:pPr>
            <a:r>
              <a:rPr sz="1400" b="1" spc="154">
                <a:uFill>
                  <a:solidFill/>
                </a:uFill>
                <a:hlinkClick r:id="rId5"/>
              </a:rPr>
              <a:t>http://algs4.cs.princeton.edu</a:t>
            </a:r>
          </a:p>
        </p:txBody>
      </p:sp>
      <p:sp>
        <p:nvSpPr>
          <p:cNvPr id="39" name="Shape 39"/>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0" name="Shape 40"/>
          <p:cNvSpPr/>
          <p:nvPr/>
        </p:nvSpPr>
        <p:spPr>
          <a:xfrm>
            <a:off x="0" y="0"/>
            <a:ext cx="13004800" cy="1066800"/>
          </a:xfrm>
          <a:prstGeom prst="rect">
            <a:avLst/>
          </a:prstGeom>
          <a:solidFill>
            <a:srgbClr val="8D3124"/>
          </a:solidFill>
          <a:ln w="12700">
            <a:round/>
          </a:ln>
          <a:extLst>
            <a:ext uri="{C572A759-6A51-4108-AA02-DFA0A04FC94B}">
              <ma14:wrappingTextBoxFlag xmlns="" xmlns:ma14="http://schemas.microsoft.com/office/mac/drawingml/2011/main" val="1"/>
            </a:ext>
          </a:extLst>
        </p:spPr>
        <p:txBody>
          <a:bodyPr lIns="0" tIns="0" rIns="0" bIns="0" anchor="ctr"/>
          <a:lstStyle>
            <a:lvl1pPr>
              <a:lnSpc>
                <a:spcPct val="100000"/>
              </a:lnSpc>
              <a:defRPr sz="5200" spc="260">
                <a:solidFill>
                  <a:srgbClr val="FFFFFF"/>
                </a:solidFill>
                <a:uFill>
                  <a:solidFill>
                    <a:srgbClr val="FFFFFF"/>
                  </a:solidFill>
                </a:uFill>
                <a:latin typeface="Helvetica"/>
                <a:ea typeface="Helvetica"/>
                <a:cs typeface="Helvetica"/>
                <a:sym typeface="Helvetica"/>
              </a:defRPr>
            </a:lvl1pPr>
          </a:lstStyle>
          <a:p>
            <a:pPr lvl="0">
              <a:defRPr sz="1800" spc="0">
                <a:solidFill>
                  <a:srgbClr val="000000"/>
                </a:solidFill>
                <a:uFillTx/>
              </a:defRPr>
            </a:pPr>
            <a:r>
              <a:rPr sz="5200" spc="260">
                <a:solidFill>
                  <a:srgbClr val="FFFFFF"/>
                </a:solidFill>
                <a:uFill>
                  <a:solidFill>
                    <a:srgbClr val="FFFFFF"/>
                  </a:solidFill>
                </a:uFill>
              </a:rPr>
              <a:t>Algorithms</a:t>
            </a:r>
          </a:p>
        </p:txBody>
      </p:sp>
      <p:sp>
        <p:nvSpPr>
          <p:cNvPr id="41" name="Shape 41"/>
          <p:cNvSpPr/>
          <p:nvPr/>
        </p:nvSpPr>
        <p:spPr>
          <a:xfrm>
            <a:off x="5626100" y="254000"/>
            <a:ext cx="4826000" cy="546100"/>
          </a:xfrm>
          <a:prstGeom prst="rect">
            <a:avLst/>
          </a:prstGeom>
          <a:ln w="12700">
            <a:round/>
          </a:ln>
          <a:extLst>
            <a:ext uri="{C572A759-6A51-4108-AA02-DFA0A04FC94B}">
              <ma14:wrappingTextBoxFlag xmlns="" xmlns:ma14="http://schemas.microsoft.com/office/mac/drawingml/2011/main" val="1"/>
            </a:ext>
          </a:extLst>
        </p:spPr>
        <p:txBody>
          <a:bodyPr lIns="0" tIns="0" rIns="0" bIns="0" anchor="ctr"/>
          <a:lstStyle>
            <a:lvl1pPr>
              <a:lnSpc>
                <a:spcPct val="100000"/>
              </a:lnSpc>
              <a:defRPr sz="2100" cap="small" spc="105">
                <a:solidFill>
                  <a:srgbClr val="FFFFFF"/>
                </a:solidFill>
                <a:uFill>
                  <a:solidFill>
                    <a:srgbClr val="FFFFFF"/>
                  </a:solidFill>
                </a:uFill>
                <a:latin typeface="Helvetica"/>
                <a:ea typeface="Helvetica"/>
                <a:cs typeface="Helvetica"/>
                <a:sym typeface="Helvetica"/>
              </a:defRPr>
            </a:lvl1pPr>
          </a:lstStyle>
          <a:p>
            <a:pPr lvl="0">
              <a:defRPr sz="1800" cap="none" spc="0">
                <a:solidFill>
                  <a:srgbClr val="000000"/>
                </a:solidFill>
                <a:uFillTx/>
              </a:defRPr>
            </a:pPr>
            <a:r>
              <a:rPr sz="2100" cap="small" spc="105">
                <a:solidFill>
                  <a:srgbClr val="FFFFFF"/>
                </a:solidFill>
                <a:uFill>
                  <a:solidFill>
                    <a:srgbClr val="FFFFFF"/>
                  </a:solidFill>
                </a:uFill>
              </a:rPr>
              <a:t>Robert Sedgewick  |  Kevin Wayne</a:t>
            </a:r>
          </a:p>
        </p:txBody>
      </p:sp>
      <p:sp>
        <p:nvSpPr>
          <p:cNvPr id="42" name="Shape 42"/>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a:t>
            </a:fld>
            <a:endParaRPr sz="1200">
              <a:uFill>
                <a:solidFill/>
              </a:uFill>
            </a:endParaRPr>
          </a:p>
        </p:txBody>
      </p:sp>
      <p:sp>
        <p:nvSpPr>
          <p:cNvPr id="152" name="Shape 15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53" name="Shape 15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When pointers cross.</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54" name="Shape 154"/>
          <p:cNvSpPr/>
          <p:nvPr/>
        </p:nvSpPr>
        <p:spPr>
          <a:xfrm>
            <a:off x="7620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55" name="Shape 15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56" name="Table 15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57" name="Shape 157"/>
          <p:cNvSpPr/>
          <p:nvPr/>
        </p:nvSpPr>
        <p:spPr>
          <a:xfrm>
            <a:off x="11468100" y="7454900"/>
            <a:ext cx="35784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158" name="Shape 158"/>
          <p:cNvSpPr/>
          <p:nvPr/>
        </p:nvSpPr>
        <p:spPr>
          <a:xfrm>
            <a:off x="11658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59" name="Shape 159"/>
          <p:cNvSpPr/>
          <p:nvPr/>
        </p:nvSpPr>
        <p:spPr>
          <a:xfrm>
            <a:off x="4394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60" name="Shape 16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61" name="Shape 161"/>
          <p:cNvSpPr/>
          <p:nvPr/>
        </p:nvSpPr>
        <p:spPr>
          <a:xfrm>
            <a:off x="4889500" y="9004300"/>
            <a:ext cx="1702956" cy="3937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partitioned!</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hape 1009"/>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100</a:t>
            </a:fld>
            <a:endParaRPr sz="1200">
              <a:uFill>
                <a:solidFill/>
              </a:uFill>
            </a:endParaRPr>
          </a:p>
        </p:txBody>
      </p:sp>
      <p:sp>
        <p:nvSpPr>
          <p:cNvPr id="1010" name="Shape 1010"/>
          <p:cNvSpPr>
            <a:spLocks noGrp="1"/>
          </p:cNvSpPr>
          <p:nvPr>
            <p:ph type="title"/>
          </p:nvPr>
        </p:nvSpPr>
        <p:spPr>
          <a:prstGeom prst="rect">
            <a:avLst/>
          </a:prstGeom>
        </p:spPr>
        <p:txBody>
          <a:bodyPr/>
          <a:lstStyle/>
          <a:p>
            <a:pPr lvl="0">
              <a:defRPr sz="1800">
                <a:uFillTx/>
              </a:defRPr>
            </a:pPr>
            <a:r>
              <a:rPr sz="2800">
                <a:uFill>
                  <a:solidFill/>
                </a:uFill>
              </a:rPr>
              <a:t>Which sorting algorithm to use?</a:t>
            </a:r>
          </a:p>
        </p:txBody>
      </p:sp>
      <p:sp>
        <p:nvSpPr>
          <p:cNvPr id="1011" name="Shape 101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Many sorting algorithms to choose from:</a:t>
            </a:r>
          </a:p>
        </p:txBody>
      </p:sp>
      <p:graphicFrame>
        <p:nvGraphicFramePr>
          <p:cNvPr id="1012" name="Table 1012"/>
          <p:cNvGraphicFramePr/>
          <p:nvPr/>
        </p:nvGraphicFramePr>
        <p:xfrm>
          <a:off x="903053" y="2429087"/>
          <a:ext cx="11279263" cy="5334000"/>
        </p:xfrm>
        <a:graphic>
          <a:graphicData uri="http://schemas.openxmlformats.org/drawingml/2006/table">
            <a:tbl>
              <a:tblPr firstRow="1">
                <a:tableStyleId>{8F44A2F1-9E1F-4B54-A3A2-5F16C0AD49E2}</a:tableStyleId>
              </a:tblPr>
              <a:tblGrid>
                <a:gridCol w="3120901">
                  <a:extLst>
                    <a:ext uri="{9D8B030D-6E8A-4147-A177-3AD203B41FA5}">
                      <a16:colId xmlns:a16="http://schemas.microsoft.com/office/drawing/2014/main" val="20000"/>
                    </a:ext>
                  </a:extLst>
                </a:gridCol>
                <a:gridCol w="8158362">
                  <a:extLst>
                    <a:ext uri="{9D8B030D-6E8A-4147-A177-3AD203B41FA5}">
                      <a16:colId xmlns:a16="http://schemas.microsoft.com/office/drawing/2014/main" val="20001"/>
                    </a:ext>
                  </a:extLst>
                </a:gridCol>
              </a:tblGrid>
              <a:tr h="762000">
                <a:tc>
                  <a:txBody>
                    <a:bodyPr/>
                    <a:lstStyle/>
                    <a:p>
                      <a:pPr marL="58702" marR="58702" lvl="0" defTabSz="1295400">
                        <a:lnSpc>
                          <a:spcPct val="130000"/>
                        </a:lnSpc>
                        <a:defRPr sz="1800">
                          <a:solidFill>
                            <a:srgbClr val="000000"/>
                          </a:solidFill>
                          <a:uFillTx/>
                        </a:defRPr>
                      </a:pPr>
                      <a:r>
                        <a:rPr>
                          <a:solidFill>
                            <a:srgbClr val="FFFFFF"/>
                          </a:solidFill>
                          <a:uFill>
                            <a:solidFill/>
                          </a:uFill>
                        </a:rPr>
                        <a:t>sorts</a:t>
                      </a:r>
                    </a:p>
                  </a:txBody>
                  <a:tcPr marL="50800" marR="50800" marT="50800" marB="50800" anchor="ctr" horzOverflow="overflow">
                    <a:lnL w="28575">
                      <a:miter lim="400000"/>
                    </a:lnL>
                  </a:tcPr>
                </a:tc>
                <a:tc>
                  <a:txBody>
                    <a:bodyPr/>
                    <a:lstStyle/>
                    <a:p>
                      <a:pPr marL="58702" marR="58702" lvl="0" defTabSz="1295400">
                        <a:lnSpc>
                          <a:spcPct val="130000"/>
                        </a:lnSpc>
                        <a:defRPr sz="1800">
                          <a:solidFill>
                            <a:srgbClr val="000000"/>
                          </a:solidFill>
                          <a:uFillTx/>
                        </a:defRPr>
                      </a:pPr>
                      <a:r>
                        <a:rPr>
                          <a:solidFill>
                            <a:srgbClr val="FFFFFF"/>
                          </a:solidFill>
                          <a:uFill>
                            <a:solidFill/>
                          </a:uFill>
                        </a:rPr>
                        <a:t>algorithms</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elementary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insertion sort, selection sort, bubblesort, shaker sort, ...</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subquadratic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quicksort, mergesort, heapsort, shellsort, samplesort, ...</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system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dual-pivot quicksort, timsort, introsort, ...</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external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Poly-phase mergesort, cascade-merge, psort, .…</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radix sorts</a:t>
                      </a:r>
                    </a:p>
                  </a:txBody>
                  <a:tcPr marL="50800" marR="50800" marT="50800" marB="50800" anchor="ctr" horzOverflow="overflow">
                    <a:lnL w="28575">
                      <a:miter lim="400000"/>
                    </a:lnL>
                  </a:tcPr>
                </a:tc>
                <a:tc>
                  <a:txBody>
                    <a:bodyPr/>
                    <a:lstStyle/>
                    <a:p>
                      <a:pPr marL="58702" marR="58702" lvl="0" algn="l" defTabSz="1295400">
                        <a:lnSpc>
                          <a:spcPct val="130000"/>
                        </a:lnSpc>
                        <a:defRPr sz="1800">
                          <a:uFillTx/>
                        </a:defRPr>
                      </a:pPr>
                      <a:r>
                        <a:rPr sz="2000">
                          <a:uFill>
                            <a:solidFill/>
                          </a:uFill>
                        </a:rPr>
                        <a:t> MSD, LSD, 3-way radix quicksort, …</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76200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parallel sorts</a:t>
                      </a:r>
                    </a:p>
                  </a:txBody>
                  <a:tcPr marL="50800" marR="50800" marT="50800" marB="50800" anchor="ctr" horzOverflow="overflow">
                    <a:lnL w="28575">
                      <a:miter lim="400000"/>
                    </a:lnL>
                    <a:lnB w="28575">
                      <a:miter lim="400000"/>
                    </a:lnB>
                  </a:tcPr>
                </a:tc>
                <a:tc>
                  <a:txBody>
                    <a:bodyPr/>
                    <a:lstStyle/>
                    <a:p>
                      <a:pPr marL="58702" marR="58702" lvl="0" algn="l" defTabSz="1295400">
                        <a:lnSpc>
                          <a:spcPct val="130000"/>
                        </a:lnSpc>
                        <a:defRPr sz="1800">
                          <a:uFillTx/>
                        </a:defRPr>
                      </a:pPr>
                      <a:r>
                        <a:rPr sz="2000">
                          <a:uFill>
                            <a:solidFill/>
                          </a:uFill>
                        </a:rPr>
                        <a:t> bitonic sort, odd-even sort, smooth sort, GPUsort, ...</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101</a:t>
            </a:fld>
            <a:endParaRPr sz="1200">
              <a:uFill>
                <a:solidFill/>
              </a:uFill>
            </a:endParaRPr>
          </a:p>
        </p:txBody>
      </p:sp>
      <p:sp>
        <p:nvSpPr>
          <p:cNvPr id="1017" name="Shape 1017"/>
          <p:cNvSpPr>
            <a:spLocks noGrp="1"/>
          </p:cNvSpPr>
          <p:nvPr>
            <p:ph type="title"/>
          </p:nvPr>
        </p:nvSpPr>
        <p:spPr>
          <a:prstGeom prst="rect">
            <a:avLst/>
          </a:prstGeom>
        </p:spPr>
        <p:txBody>
          <a:bodyPr/>
          <a:lstStyle/>
          <a:p>
            <a:pPr lvl="0">
              <a:defRPr sz="1800">
                <a:uFillTx/>
              </a:defRPr>
            </a:pPr>
            <a:r>
              <a:rPr sz="2800">
                <a:uFill>
                  <a:solidFill/>
                </a:uFill>
              </a:rPr>
              <a:t>Which sorting algorithm to use?</a:t>
            </a:r>
          </a:p>
        </p:txBody>
      </p:sp>
      <p:sp>
        <p:nvSpPr>
          <p:cNvPr id="1018" name="Shape 101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Applications have diverse attributes.</a:t>
            </a:r>
          </a:p>
          <a:p>
            <a:pPr lvl="1">
              <a:defRPr sz="1800">
                <a:uFillTx/>
              </a:defRPr>
            </a:pPr>
            <a:r>
              <a:rPr sz="2400">
                <a:uFill>
                  <a:solidFill/>
                </a:uFill>
              </a:rPr>
              <a:t>Stable?</a:t>
            </a:r>
          </a:p>
          <a:p>
            <a:pPr lvl="1">
              <a:defRPr sz="1800">
                <a:uFillTx/>
              </a:defRPr>
            </a:pPr>
            <a:r>
              <a:rPr sz="2400">
                <a:uFill>
                  <a:solidFill/>
                </a:uFill>
              </a:rPr>
              <a:t>Parallel?</a:t>
            </a:r>
          </a:p>
          <a:p>
            <a:pPr lvl="1">
              <a:defRPr sz="1800">
                <a:uFillTx/>
              </a:defRPr>
            </a:pPr>
            <a:r>
              <a:rPr sz="2400">
                <a:uFill>
                  <a:solidFill/>
                </a:uFill>
              </a:rPr>
              <a:t>In-place? </a:t>
            </a:r>
          </a:p>
          <a:p>
            <a:pPr lvl="1">
              <a:defRPr sz="1800">
                <a:uFillTx/>
              </a:defRPr>
            </a:pPr>
            <a:r>
              <a:rPr sz="2400">
                <a:uFill>
                  <a:solidFill/>
                </a:uFill>
              </a:rPr>
              <a:t>Deterministic?</a:t>
            </a:r>
          </a:p>
          <a:p>
            <a:pPr lvl="1">
              <a:defRPr sz="1800">
                <a:uFillTx/>
              </a:defRPr>
            </a:pPr>
            <a:r>
              <a:rPr sz="2400">
                <a:uFill>
                  <a:solidFill/>
                </a:uFill>
              </a:rPr>
              <a:t>Duplicate keys?</a:t>
            </a:r>
          </a:p>
          <a:p>
            <a:pPr lvl="1">
              <a:defRPr sz="1800">
                <a:uFillTx/>
              </a:defRPr>
            </a:pPr>
            <a:r>
              <a:rPr sz="2400">
                <a:uFill>
                  <a:solidFill/>
                </a:uFill>
              </a:rPr>
              <a:t>Multiple key types?</a:t>
            </a:r>
          </a:p>
          <a:p>
            <a:pPr lvl="1">
              <a:defRPr sz="1800">
                <a:uFillTx/>
              </a:defRPr>
            </a:pPr>
            <a:r>
              <a:rPr sz="2400">
                <a:uFill>
                  <a:solidFill/>
                </a:uFill>
              </a:rPr>
              <a:t>Linked list or arrays?</a:t>
            </a:r>
          </a:p>
          <a:p>
            <a:pPr lvl="1">
              <a:defRPr sz="1800">
                <a:uFillTx/>
              </a:defRPr>
            </a:pPr>
            <a:r>
              <a:rPr sz="2400">
                <a:uFill>
                  <a:solidFill/>
                </a:uFill>
              </a:rPr>
              <a:t>Large or small items?</a:t>
            </a:r>
          </a:p>
          <a:p>
            <a:pPr lvl="1">
              <a:defRPr sz="1800">
                <a:uFillTx/>
              </a:defRPr>
            </a:pPr>
            <a:r>
              <a:rPr sz="2400">
                <a:uFill>
                  <a:solidFill/>
                </a:uFill>
              </a:rPr>
              <a:t>Randomly-ordered array?</a:t>
            </a:r>
          </a:p>
          <a:p>
            <a:pPr lvl="1">
              <a:defRPr sz="1800">
                <a:uFillTx/>
              </a:defRPr>
            </a:pPr>
            <a:r>
              <a:rPr sz="2400">
                <a:uFill>
                  <a:solidFill/>
                </a:uFill>
              </a:rPr>
              <a:t>Guaranteed performance?</a:t>
            </a:r>
          </a:p>
          <a:p>
            <a:pPr lvl="0">
              <a:defRPr sz="1800">
                <a:solidFill>
                  <a:srgbClr val="000000"/>
                </a:solidFill>
                <a:uFillTx/>
              </a:defRPr>
            </a:pPr>
            <a:br>
              <a:rPr sz="2400">
                <a:uFill>
                  <a:solidFill>
                    <a:srgbClr val="0048AA"/>
                  </a:solidFill>
                </a:uFill>
              </a:rPr>
            </a:br>
            <a:endParaRPr sz="2400">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a:t>
            </a:r>
            <a:r>
              <a:rPr sz="2400">
                <a:uFill>
                  <a:solidFill>
                    <a:srgbClr val="0048AA"/>
                  </a:solidFill>
                </a:uFill>
              </a:rPr>
              <a:t>  Is the system sort good enough?</a:t>
            </a:r>
          </a:p>
          <a:p>
            <a:pPr lvl="0">
              <a:defRPr sz="1800">
                <a:solidFill>
                  <a:srgbClr val="000000"/>
                </a:solidFill>
                <a:uFillTx/>
              </a:defRPr>
            </a:pPr>
            <a:r>
              <a:rPr sz="2400">
                <a:solidFill>
                  <a:srgbClr val="005493"/>
                </a:solidFill>
                <a:uFill>
                  <a:solidFill>
                    <a:srgbClr val="0048AA"/>
                  </a:solidFill>
                </a:uFill>
              </a:rPr>
              <a:t>A.</a:t>
            </a:r>
            <a:r>
              <a:rPr sz="2400">
                <a:uFill>
                  <a:solidFill>
                    <a:srgbClr val="0048AA"/>
                  </a:solidFill>
                </a:uFill>
              </a:rPr>
              <a:t>  Usually.</a:t>
            </a:r>
          </a:p>
        </p:txBody>
      </p:sp>
      <p:pic>
        <p:nvPicPr>
          <p:cNvPr id="1019" name="image.png"/>
          <p:cNvPicPr/>
          <p:nvPr/>
        </p:nvPicPr>
        <p:blipFill>
          <a:blip r:embed="rId3">
            <a:extLst/>
          </a:blip>
          <a:srcRect l="2413" r="2256" b="6597"/>
          <a:stretch>
            <a:fillRect/>
          </a:stretch>
        </p:blipFill>
        <p:spPr>
          <a:xfrm>
            <a:off x="8051800" y="1599635"/>
            <a:ext cx="4470400" cy="3835965"/>
          </a:xfrm>
          <a:prstGeom prst="rect">
            <a:avLst/>
          </a:prstGeom>
          <a:ln w="12700">
            <a:miter lim="400000"/>
          </a:ln>
        </p:spPr>
      </p:pic>
      <p:sp>
        <p:nvSpPr>
          <p:cNvPr id="1020" name="Shape 1020"/>
          <p:cNvSpPr/>
          <p:nvPr/>
        </p:nvSpPr>
        <p:spPr>
          <a:xfrm>
            <a:off x="8051800" y="5582073"/>
            <a:ext cx="4470400" cy="673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defRPr sz="1800">
                <a:solidFill>
                  <a:srgbClr val="000000"/>
                </a:solidFill>
                <a:uFillTx/>
              </a:defRPr>
            </a:pPr>
            <a:r>
              <a:rPr sz="1600">
                <a:solidFill>
                  <a:srgbClr val="8D3124"/>
                </a:solidFill>
                <a:uFill>
                  <a:solidFill>
                    <a:srgbClr val="8D3124"/>
                  </a:solidFill>
                </a:uFill>
              </a:rPr>
              <a:t>many more combinations of</a:t>
            </a:r>
            <a:br>
              <a:rPr sz="1600">
                <a:solidFill>
                  <a:srgbClr val="8D3124"/>
                </a:solidFill>
                <a:uFill>
                  <a:solidFill>
                    <a:srgbClr val="8D3124"/>
                  </a:solidFill>
                </a:uFill>
              </a:rPr>
            </a:br>
            <a:r>
              <a:rPr sz="1600">
                <a:solidFill>
                  <a:srgbClr val="8D3124"/>
                </a:solidFill>
                <a:uFill>
                  <a:solidFill>
                    <a:srgbClr val="8D3124"/>
                  </a:solidFill>
                </a:uFill>
              </a:rPr>
              <a:t>attributes than algorithms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18">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018">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0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 grpId="1" build="p"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102</a:t>
            </a:fld>
            <a:endParaRPr sz="1200">
              <a:uFill>
                <a:solidFill/>
              </a:uFill>
            </a:endParaRPr>
          </a:p>
        </p:txBody>
      </p:sp>
      <p:sp>
        <p:nvSpPr>
          <p:cNvPr id="1025" name="Shape 1025"/>
          <p:cNvSpPr>
            <a:spLocks noGrp="1"/>
          </p:cNvSpPr>
          <p:nvPr>
            <p:ph type="title"/>
          </p:nvPr>
        </p:nvSpPr>
        <p:spPr>
          <a:prstGeom prst="rect">
            <a:avLst/>
          </a:prstGeom>
        </p:spPr>
        <p:txBody>
          <a:bodyPr/>
          <a:lstStyle/>
          <a:p>
            <a:pPr lvl="0">
              <a:defRPr sz="1800">
                <a:uFillTx/>
              </a:defRPr>
            </a:pPr>
            <a:r>
              <a:rPr sz="2800">
                <a:uFill>
                  <a:solidFill/>
                </a:uFill>
              </a:rPr>
              <a:t>System sort in Java 7</a:t>
            </a:r>
          </a:p>
        </p:txBody>
      </p:sp>
      <p:sp>
        <p:nvSpPr>
          <p:cNvPr id="1026" name="Shape 1026"/>
          <p:cNvSpPr>
            <a:spLocks noGrp="1"/>
          </p:cNvSpPr>
          <p:nvPr>
            <p:ph type="body" idx="1"/>
          </p:nvPr>
        </p:nvSpPr>
        <p:spPr>
          <a:prstGeom prst="rect">
            <a:avLst/>
          </a:prstGeom>
        </p:spPr>
        <p:txBody>
          <a:bodyPr/>
          <a:lstStyle/>
          <a:p>
            <a:pPr lvl="0">
              <a:defRPr sz="1800">
                <a:solidFill>
                  <a:srgbClr val="000000"/>
                </a:solidFill>
                <a:uFillTx/>
              </a:defRPr>
            </a:pPr>
            <a:r>
              <a:rPr sz="22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Arrays.sort()</a:t>
            </a:r>
            <a:r>
              <a:rPr sz="2400">
                <a:solidFill>
                  <a:srgbClr val="005493"/>
                </a:solidFill>
                <a:uFill>
                  <a:solidFill>
                    <a:srgbClr val="0048AA"/>
                  </a:solidFill>
                </a:uFill>
              </a:rPr>
              <a:t>.</a:t>
            </a:r>
          </a:p>
          <a:p>
            <a:pPr lvl="1">
              <a:defRPr sz="1800">
                <a:uFillTx/>
              </a:defRPr>
            </a:pPr>
            <a:r>
              <a:rPr sz="2400">
                <a:uFill>
                  <a:solidFill/>
                </a:uFill>
              </a:rPr>
              <a:t>Has method for objects that are </a:t>
            </a:r>
            <a:r>
              <a:rPr sz="2200">
                <a:uFill>
                  <a:solidFill/>
                </a:uFill>
                <a:latin typeface="Lucida Sans Typewriter Regular"/>
                <a:ea typeface="Lucida Sans Typewriter Regular"/>
                <a:cs typeface="Lucida Sans Typewriter Regular"/>
                <a:sym typeface="Lucida Sans Typewriter Regular"/>
              </a:rPr>
              <a:t>Comparable</a:t>
            </a:r>
            <a:r>
              <a:rPr sz="2400">
                <a:uFill>
                  <a:solidFill/>
                </a:uFill>
              </a:rPr>
              <a:t>.</a:t>
            </a:r>
          </a:p>
          <a:p>
            <a:pPr lvl="1">
              <a:defRPr sz="1800">
                <a:uFillTx/>
              </a:defRPr>
            </a:pPr>
            <a:r>
              <a:rPr sz="2400">
                <a:uFill>
                  <a:solidFill/>
                </a:uFill>
              </a:rPr>
              <a:t>Has overloaded method for each primitive type.</a:t>
            </a:r>
          </a:p>
          <a:p>
            <a:pPr lvl="1">
              <a:defRPr sz="1800">
                <a:uFillTx/>
              </a:defRPr>
            </a:pPr>
            <a:r>
              <a:rPr sz="2400">
                <a:uFill>
                  <a:solidFill/>
                </a:uFill>
              </a:rPr>
              <a:t>Has overloaded method for use with a </a:t>
            </a:r>
            <a:r>
              <a:rPr sz="2200">
                <a:uFill>
                  <a:solidFill/>
                </a:uFill>
                <a:latin typeface="Lucida Sans Typewriter Regular"/>
                <a:ea typeface="Lucida Sans Typewriter Regular"/>
                <a:cs typeface="Lucida Sans Typewriter Regular"/>
                <a:sym typeface="Lucida Sans Typewriter Regular"/>
              </a:rPr>
              <a:t>Comparator</a:t>
            </a:r>
            <a:r>
              <a:rPr sz="2400">
                <a:uFill>
                  <a:solidFill/>
                </a:uFill>
              </a:rPr>
              <a:t>.</a:t>
            </a:r>
          </a:p>
          <a:p>
            <a:pPr lvl="1">
              <a:defRPr sz="1800">
                <a:uFillTx/>
              </a:defRPr>
            </a:pPr>
            <a:r>
              <a:rPr sz="2400">
                <a:uFill>
                  <a:solidFill/>
                </a:uFill>
              </a:rPr>
              <a:t>Has overloaded methods for sorting subarrays.</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Algorithms.</a:t>
            </a:r>
          </a:p>
          <a:p>
            <a:pPr lvl="1">
              <a:defRPr sz="1800">
                <a:uFillTx/>
              </a:defRPr>
            </a:pPr>
            <a:r>
              <a:rPr sz="2400">
                <a:uFill>
                  <a:solidFill/>
                </a:uFill>
              </a:rPr>
              <a:t>Dual-pivot quicksort for primitive types.</a:t>
            </a:r>
          </a:p>
          <a:p>
            <a:pPr lvl="1">
              <a:defRPr sz="1800">
                <a:uFillTx/>
              </a:defRPr>
            </a:pPr>
            <a:r>
              <a:rPr sz="2400">
                <a:uFill>
                  <a:solidFill/>
                </a:uFill>
              </a:rPr>
              <a:t>Timsort for reference types.</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Q.  </a:t>
            </a:r>
            <a:r>
              <a:rPr sz="2400">
                <a:uFill>
                  <a:solidFill>
                    <a:srgbClr val="0048AA"/>
                  </a:solidFill>
                </a:uFill>
              </a:rPr>
              <a:t>Why use different algorithms for primitive and reference types?</a:t>
            </a:r>
          </a:p>
        </p:txBody>
      </p:sp>
      <p:pic>
        <p:nvPicPr>
          <p:cNvPr id="1027" name="java-logo.png"/>
          <p:cNvPicPr/>
          <p:nvPr/>
        </p:nvPicPr>
        <p:blipFill>
          <a:blip r:embed="rId3">
            <a:extLst/>
          </a:blip>
          <a:srcRect/>
          <a:stretch>
            <a:fillRect/>
          </a:stretch>
        </p:blipFill>
        <p:spPr>
          <a:xfrm>
            <a:off x="9534309" y="1897712"/>
            <a:ext cx="2657529" cy="1632888"/>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26">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26">
                                            <p:txEl>
                                              <p:pRg st="0" end="0"/>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1026">
                                            <p:txEl>
                                              <p:pRg st="1" end="1"/>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1026">
                                            <p:txEl>
                                              <p:pRg st="2" end="2"/>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1026">
                                            <p:txEl>
                                              <p:pRg st="3" end="3"/>
                                            </p:txEl>
                                          </p:spTgt>
                                        </p:tgtEl>
                                        <p:attrNameLst>
                                          <p:attrName>style.visibility</p:attrName>
                                        </p:attrNameLst>
                                      </p:cBhvr>
                                      <p:to>
                                        <p:strVal val="visible"/>
                                      </p:to>
                                    </p:set>
                                  </p:childTnLst>
                                </p:cTn>
                              </p:par>
                              <p:par>
                                <p:cTn id="15" presetID="1" presetClass="entr" presetSubtype="0" fill="hold" grpId="1">
                                  <p:stCondLst>
                                    <p:cond delay="0"/>
                                  </p:stCondLst>
                                  <p:iterate>
                                    <p:tmAbs val="0"/>
                                  </p:iterate>
                                  <p:childTnLst>
                                    <p:set>
                                      <p:cBhvr>
                                        <p:cTn id="16" fill="hold"/>
                                        <p:tgtEl>
                                          <p:spTgt spid="1026">
                                            <p:txEl>
                                              <p:pRg st="4" end="4"/>
                                            </p:txEl>
                                          </p:spTgt>
                                        </p:tgtEl>
                                        <p:attrNameLst>
                                          <p:attrName>style.visibility</p:attrName>
                                        </p:attrNameLst>
                                      </p:cBhvr>
                                      <p:to>
                                        <p:strVal val="visible"/>
                                      </p:to>
                                    </p:set>
                                  </p:childTnLst>
                                </p:cTn>
                              </p:par>
                              <p:par>
                                <p:cTn id="17" presetID="1" presetClass="entr" presetSubtype="0" fill="hold" grpId="1">
                                  <p:stCondLst>
                                    <p:cond delay="0"/>
                                  </p:stCondLst>
                                  <p:iterate>
                                    <p:tmAbs val="0"/>
                                  </p:iterate>
                                  <p:childTnLst>
                                    <p:set>
                                      <p:cBhvr>
                                        <p:cTn id="18" fill="hold"/>
                                        <p:tgtEl>
                                          <p:spTgt spid="10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026">
                                            <p:txEl>
                                              <p:pRg st="6" end="6"/>
                                            </p:txEl>
                                          </p:spTgt>
                                        </p:tgtEl>
                                        <p:attrNameLst>
                                          <p:attrName>style.visibility</p:attrName>
                                        </p:attrNameLst>
                                      </p:cBhvr>
                                      <p:to>
                                        <p:strVal val="visible"/>
                                      </p:to>
                                    </p:set>
                                  </p:childTnLst>
                                </p:cTn>
                              </p:par>
                              <p:par>
                                <p:cTn id="23" presetID="1" presetClass="entr" presetSubtype="0" fill="hold" grpId="1">
                                  <p:stCondLst>
                                    <p:cond delay="0"/>
                                  </p:stCondLst>
                                  <p:iterate>
                                    <p:tmAbs val="0"/>
                                  </p:iterate>
                                  <p:childTnLst>
                                    <p:set>
                                      <p:cBhvr>
                                        <p:cTn id="24" fill="hold"/>
                                        <p:tgtEl>
                                          <p:spTgt spid="1026">
                                            <p:txEl>
                                              <p:pRg st="7" end="7"/>
                                            </p:txEl>
                                          </p:spTgt>
                                        </p:tgtEl>
                                        <p:attrNameLst>
                                          <p:attrName>style.visibility</p:attrName>
                                        </p:attrNameLst>
                                      </p:cBhvr>
                                      <p:to>
                                        <p:strVal val="visible"/>
                                      </p:to>
                                    </p:set>
                                  </p:childTnLst>
                                </p:cTn>
                              </p:par>
                              <p:par>
                                <p:cTn id="25" presetID="1" presetClass="entr" presetSubtype="0" fill="hold" grpId="1">
                                  <p:stCondLst>
                                    <p:cond delay="0"/>
                                  </p:stCondLst>
                                  <p:iterate>
                                    <p:tmAbs val="0"/>
                                  </p:iterate>
                                  <p:childTnLst>
                                    <p:set>
                                      <p:cBhvr>
                                        <p:cTn id="26" fill="hold"/>
                                        <p:tgtEl>
                                          <p:spTgt spid="102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02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0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build="p"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hape 103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103</a:t>
            </a:fld>
            <a:endParaRPr sz="1200">
              <a:uFill>
                <a:solidFill/>
              </a:uFill>
            </a:endParaRPr>
          </a:p>
        </p:txBody>
      </p:sp>
      <p:sp>
        <p:nvSpPr>
          <p:cNvPr id="1032" name="Shape 1032"/>
          <p:cNvSpPr>
            <a:spLocks noGrp="1"/>
          </p:cNvSpPr>
          <p:nvPr>
            <p:ph type="title"/>
          </p:nvPr>
        </p:nvSpPr>
        <p:spPr>
          <a:prstGeom prst="rect">
            <a:avLst/>
          </a:prstGeom>
        </p:spPr>
        <p:txBody>
          <a:bodyPr/>
          <a:lstStyle/>
          <a:p>
            <a:pPr lvl="0">
              <a:defRPr sz="1800">
                <a:uFillTx/>
              </a:defRPr>
            </a:pPr>
            <a:r>
              <a:rPr sz="2800">
                <a:uFill>
                  <a:solidFill/>
                </a:uFill>
              </a:rPr>
              <a:t>Ineffective sorts</a:t>
            </a:r>
          </a:p>
        </p:txBody>
      </p:sp>
      <p:pic>
        <p:nvPicPr>
          <p:cNvPr id="1033" name="ineffective_sorts.png"/>
          <p:cNvPicPr/>
          <p:nvPr/>
        </p:nvPicPr>
        <p:blipFill>
          <a:blip r:embed="rId3">
            <a:extLst/>
          </a:blip>
          <a:stretch>
            <a:fillRect/>
          </a:stretch>
        </p:blipFill>
        <p:spPr>
          <a:xfrm>
            <a:off x="1968500" y="1168400"/>
            <a:ext cx="8445500" cy="7900630"/>
          </a:xfrm>
          <a:prstGeom prst="rect">
            <a:avLst/>
          </a:prstGeom>
          <a:ln w="12700">
            <a:round/>
          </a:ln>
        </p:spPr>
      </p:pic>
      <p:sp>
        <p:nvSpPr>
          <p:cNvPr id="1034" name="Shape 1034"/>
          <p:cNvSpPr/>
          <p:nvPr/>
        </p:nvSpPr>
        <p:spPr>
          <a:xfrm>
            <a:off x="1970126" y="9232900"/>
            <a:ext cx="84455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http://xkcd.com/1185</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Session</a:t>
            </a:r>
          </a:p>
        </p:txBody>
      </p:sp>
      <p:sp>
        <p:nvSpPr>
          <p:cNvPr id="3" name="Text Placeholder 2"/>
          <p:cNvSpPr>
            <a:spLocks noGrp="1"/>
          </p:cNvSpPr>
          <p:nvPr>
            <p:ph type="body" idx="1"/>
          </p:nvPr>
        </p:nvSpPr>
        <p:spPr/>
        <p:txBody>
          <a:bodyPr/>
          <a:lstStyle/>
          <a:p>
            <a:r>
              <a:rPr lang="en-US" dirty="0"/>
              <a:t>Implement Dual-Pivot Quick sort  in C++ for “dynamically created”, “randomly selected” 16K ( 2</a:t>
            </a:r>
            <a:r>
              <a:rPr lang="en-US" baseline="30000" dirty="0"/>
              <a:t>14</a:t>
            </a:r>
            <a:r>
              <a:rPr lang="en-US" dirty="0"/>
              <a:t>) shorts (not integer) array.</a:t>
            </a:r>
          </a:p>
          <a:p>
            <a:r>
              <a:rPr lang="en-US" dirty="0"/>
              <a:t>	</a:t>
            </a:r>
          </a:p>
          <a:p>
            <a:r>
              <a:rPr lang="en-US" dirty="0"/>
              <a:t>short * A =    new short [16384]</a:t>
            </a:r>
          </a:p>
          <a:p>
            <a:endParaRPr lang="en-US" dirty="0"/>
          </a:p>
          <a:p>
            <a:r>
              <a:rPr lang="en-US" dirty="0"/>
              <a:t>https://learnforeverlearn.com/yaro_web/</a:t>
            </a:r>
          </a:p>
        </p:txBody>
      </p:sp>
    </p:spTree>
    <p:extLst>
      <p:ext uri="{BB962C8B-B14F-4D97-AF65-F5344CB8AC3E}">
        <p14:creationId xmlns:p14="http://schemas.microsoft.com/office/powerpoint/2010/main" val="32679341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Session</a:t>
            </a:r>
          </a:p>
        </p:txBody>
      </p:sp>
      <p:sp>
        <p:nvSpPr>
          <p:cNvPr id="3" name="Text Placeholder 2"/>
          <p:cNvSpPr>
            <a:spLocks noGrp="1"/>
          </p:cNvSpPr>
          <p:nvPr>
            <p:ph type="body" idx="1"/>
          </p:nvPr>
        </p:nvSpPr>
        <p:spPr>
          <a:xfrm>
            <a:off x="812800" y="1056068"/>
            <a:ext cx="11379200" cy="8341932"/>
          </a:xfrm>
        </p:spPr>
        <p:txBody>
          <a:bodyPr/>
          <a:lstStyle/>
          <a:p>
            <a:pPr>
              <a:lnSpc>
                <a:spcPct val="100000"/>
              </a:lnSpc>
            </a:pPr>
            <a:r>
              <a:rPr lang="en-US" sz="1800" dirty="0" err="1"/>
              <a:t>QuicksortYaro</a:t>
            </a:r>
            <a:r>
              <a:rPr lang="en-US" sz="1800" dirty="0"/>
              <a:t>(A, left , right)</a:t>
            </a:r>
          </a:p>
          <a:p>
            <a:pPr>
              <a:lnSpc>
                <a:spcPct val="100000"/>
              </a:lnSpc>
            </a:pPr>
            <a:r>
              <a:rPr lang="en-US" sz="1800" dirty="0"/>
              <a:t>p = A[left]; q = A[right]</a:t>
            </a:r>
          </a:p>
          <a:p>
            <a:pPr>
              <a:lnSpc>
                <a:spcPct val="100000"/>
              </a:lnSpc>
            </a:pPr>
            <a:r>
              <a:rPr lang="en-US" sz="1800" dirty="0"/>
              <a:t>ℓ = left+1;  k = ℓ;  g = right - 1;</a:t>
            </a:r>
          </a:p>
          <a:p>
            <a:pPr>
              <a:lnSpc>
                <a:spcPct val="100000"/>
              </a:lnSpc>
            </a:pPr>
            <a:r>
              <a:rPr lang="en-US" sz="1800" dirty="0"/>
              <a:t>while k ≤ g</a:t>
            </a:r>
          </a:p>
          <a:p>
            <a:pPr>
              <a:lnSpc>
                <a:spcPct val="100000"/>
              </a:lnSpc>
            </a:pPr>
            <a:r>
              <a:rPr lang="en-US" sz="1800" dirty="0"/>
              <a:t>	if A[k] &lt; p</a:t>
            </a:r>
          </a:p>
          <a:p>
            <a:pPr>
              <a:lnSpc>
                <a:spcPct val="100000"/>
              </a:lnSpc>
            </a:pPr>
            <a:r>
              <a:rPr lang="en-US" sz="1800" dirty="0"/>
              <a:t>		Swap A[k] and A[ℓ]</a:t>
            </a:r>
          </a:p>
          <a:p>
            <a:pPr>
              <a:lnSpc>
                <a:spcPct val="100000"/>
              </a:lnSpc>
            </a:pPr>
            <a:r>
              <a:rPr lang="en-US" sz="1800" dirty="0"/>
              <a:t>		ℓ= ℓ + 1</a:t>
            </a:r>
          </a:p>
          <a:p>
            <a:pPr>
              <a:lnSpc>
                <a:spcPct val="100000"/>
              </a:lnSpc>
            </a:pPr>
            <a:r>
              <a:rPr lang="en-US" sz="1800" dirty="0"/>
              <a:t>	else</a:t>
            </a:r>
          </a:p>
          <a:p>
            <a:pPr>
              <a:lnSpc>
                <a:spcPct val="100000"/>
              </a:lnSpc>
            </a:pPr>
            <a:r>
              <a:rPr lang="en-US" sz="1800" dirty="0"/>
              <a:t>		if A[k] ≥ q   // or    if A[k] &gt; q  </a:t>
            </a:r>
          </a:p>
          <a:p>
            <a:pPr>
              <a:lnSpc>
                <a:spcPct val="100000"/>
              </a:lnSpc>
            </a:pPr>
            <a:r>
              <a:rPr lang="en-US" sz="1800" dirty="0"/>
              <a:t>			while A[g] &gt; q and k &lt; g</a:t>
            </a:r>
          </a:p>
          <a:p>
            <a:pPr>
              <a:lnSpc>
                <a:spcPct val="100000"/>
              </a:lnSpc>
            </a:pPr>
            <a:r>
              <a:rPr lang="en-US" sz="1800" dirty="0"/>
              <a:t>				g = g - 1</a:t>
            </a:r>
          </a:p>
          <a:p>
            <a:pPr>
              <a:lnSpc>
                <a:spcPct val="100000"/>
              </a:lnSpc>
            </a:pPr>
            <a:r>
              <a:rPr lang="en-US" sz="1800" dirty="0"/>
              <a:t>			end while</a:t>
            </a:r>
          </a:p>
          <a:p>
            <a:pPr>
              <a:lnSpc>
                <a:spcPct val="100000"/>
              </a:lnSpc>
            </a:pPr>
            <a:r>
              <a:rPr lang="en-US" sz="1800" dirty="0"/>
              <a:t>			Swap A[k] and A[g]</a:t>
            </a:r>
          </a:p>
          <a:p>
            <a:pPr>
              <a:lnSpc>
                <a:spcPct val="100000"/>
              </a:lnSpc>
            </a:pPr>
            <a:r>
              <a:rPr lang="en-US" sz="1800" dirty="0"/>
              <a:t>			g = g - 1</a:t>
            </a:r>
          </a:p>
          <a:p>
            <a:pPr>
              <a:lnSpc>
                <a:spcPct val="100000"/>
              </a:lnSpc>
            </a:pPr>
            <a:r>
              <a:rPr lang="en-US" sz="1800" dirty="0"/>
              <a:t>			if A[k] &lt; p</a:t>
            </a:r>
          </a:p>
          <a:p>
            <a:pPr>
              <a:lnSpc>
                <a:spcPct val="100000"/>
              </a:lnSpc>
            </a:pPr>
            <a:r>
              <a:rPr lang="en-US" sz="1800" dirty="0"/>
              <a:t>				Swap A[k] and A[ℓ]</a:t>
            </a:r>
          </a:p>
          <a:p>
            <a:pPr>
              <a:lnSpc>
                <a:spcPct val="100000"/>
              </a:lnSpc>
            </a:pPr>
            <a:r>
              <a:rPr lang="en-US" sz="1800" dirty="0"/>
              <a:t>				ℓ = ℓ + 1</a:t>
            </a:r>
          </a:p>
          <a:p>
            <a:pPr>
              <a:lnSpc>
                <a:spcPct val="100000"/>
              </a:lnSpc>
            </a:pPr>
            <a:r>
              <a:rPr lang="en-US" sz="1800" dirty="0"/>
              <a:t>			end if</a:t>
            </a:r>
          </a:p>
          <a:p>
            <a:pPr>
              <a:lnSpc>
                <a:spcPct val="100000"/>
              </a:lnSpc>
            </a:pPr>
            <a:r>
              <a:rPr lang="en-US" sz="1800"/>
              <a:t>		end </a:t>
            </a:r>
            <a:r>
              <a:rPr lang="en-US" sz="1800" dirty="0"/>
              <a:t>if</a:t>
            </a:r>
          </a:p>
          <a:p>
            <a:pPr>
              <a:lnSpc>
                <a:spcPct val="100000"/>
              </a:lnSpc>
            </a:pPr>
            <a:r>
              <a:rPr lang="en-US" sz="1800" dirty="0"/>
              <a:t>	end if</a:t>
            </a:r>
          </a:p>
          <a:p>
            <a:pPr>
              <a:lnSpc>
                <a:spcPct val="100000"/>
              </a:lnSpc>
            </a:pPr>
            <a:r>
              <a:rPr lang="en-US" sz="1800" dirty="0"/>
              <a:t>	k = k + 1</a:t>
            </a:r>
          </a:p>
          <a:p>
            <a:pPr>
              <a:lnSpc>
                <a:spcPct val="100000"/>
              </a:lnSpc>
            </a:pPr>
            <a:r>
              <a:rPr lang="en-US" sz="1800" dirty="0"/>
              <a:t>end while</a:t>
            </a:r>
          </a:p>
          <a:p>
            <a:pPr>
              <a:lnSpc>
                <a:spcPct val="100000"/>
              </a:lnSpc>
            </a:pPr>
            <a:r>
              <a:rPr lang="en-US" sz="1800" dirty="0"/>
              <a:t>ℓ = ℓ - 1 ; g = g + 1 ;</a:t>
            </a:r>
          </a:p>
          <a:p>
            <a:pPr>
              <a:lnSpc>
                <a:spcPct val="100000"/>
              </a:lnSpc>
            </a:pPr>
            <a:r>
              <a:rPr lang="en-US" sz="1800" dirty="0"/>
              <a:t>Swap A[left] and A[ℓ]</a:t>
            </a:r>
          </a:p>
          <a:p>
            <a:pPr>
              <a:lnSpc>
                <a:spcPct val="100000"/>
              </a:lnSpc>
            </a:pPr>
            <a:r>
              <a:rPr lang="en-US" sz="1800" dirty="0"/>
              <a:t>Swap A[right] and A[g]</a:t>
            </a:r>
          </a:p>
          <a:p>
            <a:pPr>
              <a:lnSpc>
                <a:spcPct val="100000"/>
              </a:lnSpc>
            </a:pPr>
            <a:endParaRPr lang="en-US" sz="1800" dirty="0"/>
          </a:p>
          <a:p>
            <a:pPr>
              <a:lnSpc>
                <a:spcPct val="100000"/>
              </a:lnSpc>
            </a:pPr>
            <a:r>
              <a:rPr lang="en-US" sz="1800" dirty="0" err="1"/>
              <a:t>QuicksortYaro</a:t>
            </a:r>
            <a:r>
              <a:rPr lang="en-US" sz="1800" dirty="0"/>
              <a:t>(A, left , ℓ - 1)</a:t>
            </a:r>
          </a:p>
          <a:p>
            <a:pPr>
              <a:lnSpc>
                <a:spcPct val="100000"/>
              </a:lnSpc>
            </a:pPr>
            <a:endParaRPr lang="en-US" sz="1800" dirty="0"/>
          </a:p>
          <a:p>
            <a:pPr>
              <a:lnSpc>
                <a:spcPct val="100000"/>
              </a:lnSpc>
            </a:pPr>
            <a:r>
              <a:rPr lang="en-US" sz="1800" dirty="0" err="1"/>
              <a:t>QuicksortYaro</a:t>
            </a:r>
            <a:r>
              <a:rPr lang="en-US" sz="1800" dirty="0"/>
              <a:t>(A, ℓ + 1, g - 1)</a:t>
            </a:r>
          </a:p>
          <a:p>
            <a:pPr>
              <a:lnSpc>
                <a:spcPct val="100000"/>
              </a:lnSpc>
            </a:pPr>
            <a:endParaRPr lang="en-US" sz="1800" dirty="0"/>
          </a:p>
          <a:p>
            <a:pPr>
              <a:lnSpc>
                <a:spcPct val="100000"/>
              </a:lnSpc>
            </a:pPr>
            <a:r>
              <a:rPr lang="en-US" sz="1800" dirty="0" err="1"/>
              <a:t>QuicksortYaro</a:t>
            </a:r>
            <a:r>
              <a:rPr lang="en-US" sz="1800" dirty="0"/>
              <a:t>(A, g + 1 , right)</a:t>
            </a:r>
          </a:p>
        </p:txBody>
      </p:sp>
    </p:spTree>
    <p:extLst>
      <p:ext uri="{BB962C8B-B14F-4D97-AF65-F5344CB8AC3E}">
        <p14:creationId xmlns:p14="http://schemas.microsoft.com/office/powerpoint/2010/main" val="283649403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8"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1039" name="Shape 1039"/>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1040" name="Shape 1040"/>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1041" name="cover-gray2.pdf"/>
          <p:cNvPicPr/>
          <p:nvPr/>
        </p:nvPicPr>
        <p:blipFill>
          <a:blip r:embed="rId4">
            <a:extLst/>
          </a:blip>
          <a:stretch>
            <a:fillRect/>
          </a:stretch>
        </p:blipFill>
        <p:spPr>
          <a:xfrm>
            <a:off x="863600" y="3365500"/>
            <a:ext cx="3263900" cy="4093706"/>
          </a:xfrm>
          <a:prstGeom prst="rect">
            <a:avLst/>
          </a:prstGeom>
          <a:ln w="12700">
            <a:round/>
          </a:ln>
        </p:spPr>
      </p:pic>
      <p:sp>
        <p:nvSpPr>
          <p:cNvPr id="1042" name="Shape 1042"/>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1">
              <a:defRPr sz="1800" i="0">
                <a:uFillTx/>
              </a:defRPr>
            </a:pPr>
            <a:r>
              <a:rPr sz="3000" i="1">
                <a:uFill>
                  <a:solidFill/>
                </a:uFill>
              </a:rPr>
              <a:t>system sorts</a:t>
            </a:r>
          </a:p>
        </p:txBody>
      </p:sp>
      <p:sp>
        <p:nvSpPr>
          <p:cNvPr id="1043" name="Shape 1043"/>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5"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pic>
        <p:nvPicPr>
          <p:cNvPr id="1046" name="cover2.pdf"/>
          <p:cNvPicPr/>
          <p:nvPr/>
        </p:nvPicPr>
        <p:blipFill>
          <a:blip r:embed="rId3">
            <a:extLst/>
          </a:blip>
          <a:stretch>
            <a:fillRect/>
          </a:stretch>
        </p:blipFill>
        <p:spPr>
          <a:xfrm>
            <a:off x="863600" y="3361625"/>
            <a:ext cx="3263900" cy="4093707"/>
          </a:xfrm>
          <a:prstGeom prst="rect">
            <a:avLst/>
          </a:prstGeom>
          <a:ln w="12700">
            <a:round/>
          </a:ln>
        </p:spPr>
      </p:pic>
      <p:sp>
        <p:nvSpPr>
          <p:cNvPr id="1047" name="Shape 1047"/>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4"/>
              </a:defRPr>
            </a:lvl1pPr>
          </a:lstStyle>
          <a:p>
            <a:pPr lvl="0">
              <a:defRPr sz="1800" b="0" spc="0">
                <a:uFillTx/>
              </a:defRPr>
            </a:pPr>
            <a:r>
              <a:rPr sz="1400" b="1" spc="154">
                <a:uFill>
                  <a:solidFill/>
                </a:uFill>
                <a:hlinkClick r:id="rId4"/>
              </a:rPr>
              <a:t>http://algs4.cs.princeton.edu</a:t>
            </a:r>
          </a:p>
        </p:txBody>
      </p:sp>
      <p:sp>
        <p:nvSpPr>
          <p:cNvPr id="1048" name="Shape 1048"/>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49" name="Shape 1049"/>
          <p:cNvSpPr/>
          <p:nvPr/>
        </p:nvSpPr>
        <p:spPr>
          <a:xfrm>
            <a:off x="0" y="0"/>
            <a:ext cx="13004800" cy="1066800"/>
          </a:xfrm>
          <a:prstGeom prst="rect">
            <a:avLst/>
          </a:prstGeom>
          <a:solidFill>
            <a:srgbClr val="8D3124"/>
          </a:solidFill>
          <a:ln w="12700">
            <a:round/>
          </a:ln>
          <a:extLst>
            <a:ext uri="{C572A759-6A51-4108-AA02-DFA0A04FC94B}">
              <ma14:wrappingTextBoxFlag xmlns="" xmlns:ma14="http://schemas.microsoft.com/office/mac/drawingml/2011/main" val="1"/>
            </a:ext>
          </a:extLst>
        </p:spPr>
        <p:txBody>
          <a:bodyPr lIns="0" tIns="0" rIns="0" bIns="0" anchor="ctr"/>
          <a:lstStyle>
            <a:lvl1pPr>
              <a:lnSpc>
                <a:spcPct val="100000"/>
              </a:lnSpc>
              <a:defRPr sz="5200" spc="260">
                <a:solidFill>
                  <a:srgbClr val="FFFFFF"/>
                </a:solidFill>
                <a:uFill>
                  <a:solidFill>
                    <a:srgbClr val="FFFFFF"/>
                  </a:solidFill>
                </a:uFill>
                <a:latin typeface="Helvetica"/>
                <a:ea typeface="Helvetica"/>
                <a:cs typeface="Helvetica"/>
                <a:sym typeface="Helvetica"/>
              </a:defRPr>
            </a:lvl1pPr>
          </a:lstStyle>
          <a:p>
            <a:pPr lvl="0">
              <a:defRPr sz="1800" spc="0">
                <a:solidFill>
                  <a:srgbClr val="000000"/>
                </a:solidFill>
                <a:uFillTx/>
              </a:defRPr>
            </a:pPr>
            <a:r>
              <a:rPr sz="5200" spc="260">
                <a:solidFill>
                  <a:srgbClr val="FFFFFF"/>
                </a:solidFill>
                <a:uFill>
                  <a:solidFill>
                    <a:srgbClr val="FFFFFF"/>
                  </a:solidFill>
                </a:uFill>
              </a:rPr>
              <a:t>Algorithms</a:t>
            </a:r>
          </a:p>
        </p:txBody>
      </p:sp>
      <p:sp>
        <p:nvSpPr>
          <p:cNvPr id="1050" name="Shape 1050"/>
          <p:cNvSpPr/>
          <p:nvPr/>
        </p:nvSpPr>
        <p:spPr>
          <a:xfrm>
            <a:off x="5626100" y="254000"/>
            <a:ext cx="4826000" cy="546100"/>
          </a:xfrm>
          <a:prstGeom prst="rect">
            <a:avLst/>
          </a:prstGeom>
          <a:ln w="12700">
            <a:round/>
          </a:ln>
          <a:extLst>
            <a:ext uri="{C572A759-6A51-4108-AA02-DFA0A04FC94B}">
              <ma14:wrappingTextBoxFlag xmlns="" xmlns:ma14="http://schemas.microsoft.com/office/mac/drawingml/2011/main" val="1"/>
            </a:ext>
          </a:extLst>
        </p:spPr>
        <p:txBody>
          <a:bodyPr lIns="0" tIns="0" rIns="0" bIns="0" anchor="ctr"/>
          <a:lstStyle>
            <a:lvl1pPr>
              <a:lnSpc>
                <a:spcPct val="100000"/>
              </a:lnSpc>
              <a:defRPr sz="2100" cap="small" spc="105">
                <a:solidFill>
                  <a:srgbClr val="FFFFFF"/>
                </a:solidFill>
                <a:uFill>
                  <a:solidFill>
                    <a:srgbClr val="FFFFFF"/>
                  </a:solidFill>
                </a:uFill>
                <a:latin typeface="Helvetica"/>
                <a:ea typeface="Helvetica"/>
                <a:cs typeface="Helvetica"/>
                <a:sym typeface="Helvetica"/>
              </a:defRPr>
            </a:lvl1pPr>
          </a:lstStyle>
          <a:p>
            <a:pPr lvl="0">
              <a:defRPr sz="1800" cap="none" spc="0">
                <a:solidFill>
                  <a:srgbClr val="000000"/>
                </a:solidFill>
                <a:uFillTx/>
              </a:defRPr>
            </a:pPr>
            <a:r>
              <a:rPr sz="2100" cap="small" spc="105">
                <a:solidFill>
                  <a:srgbClr val="FFFFFF"/>
                </a:solidFill>
                <a:uFill>
                  <a:solidFill>
                    <a:srgbClr val="FFFFFF"/>
                  </a:solidFill>
                </a:uFill>
              </a:rPr>
              <a:t>Robert Sedgewick  |  Kevin Wayne</a:t>
            </a:r>
          </a:p>
        </p:txBody>
      </p:sp>
      <p:sp>
        <p:nvSpPr>
          <p:cNvPr id="1051" name="Shape 1051"/>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
        <p:nvSpPr>
          <p:cNvPr id="1052" name="Shape 1052"/>
          <p:cNvSpPr>
            <a:spLocks noGrp="1"/>
          </p:cNvSpPr>
          <p:nvPr>
            <p:ph type="body" idx="1"/>
          </p:nvPr>
        </p:nvSpPr>
        <p:spPr>
          <a:prstGeom prst="rect">
            <a:avLst/>
          </a:prstGeom>
        </p:spPr>
        <p:txBody>
          <a:bodyPr/>
          <a:lstStyle/>
          <a:p>
            <a:pPr lvl="0">
              <a:defRPr sz="1800" i="0">
                <a:uFillTx/>
              </a:defRPr>
            </a:pPr>
            <a:r>
              <a:rPr sz="3000" i="1">
                <a:uFill>
                  <a:solidFill/>
                </a:uFill>
              </a:rPr>
              <a:t>quicksort</a:t>
            </a:r>
          </a:p>
          <a:p>
            <a:pPr lvl="0">
              <a:defRPr sz="1800" i="0">
                <a:uFillTx/>
              </a:defRPr>
            </a:pPr>
            <a:r>
              <a:rPr sz="3000" i="1">
                <a:uFill>
                  <a:solidFill/>
                </a:uFill>
              </a:rPr>
              <a:t>selection</a:t>
            </a:r>
          </a:p>
          <a:p>
            <a:pPr lvl="0">
              <a:defRPr sz="1800" i="0">
                <a:uFillTx/>
              </a:defRPr>
            </a:pPr>
            <a:r>
              <a:rPr sz="3000" i="1">
                <a:uFill>
                  <a:solidFill/>
                </a:uFill>
              </a:rPr>
              <a:t>duplicate keys</a:t>
            </a:r>
          </a:p>
          <a:p>
            <a:pPr lvl="0">
              <a:defRPr sz="1800" i="0">
                <a:uFillTx/>
              </a:defRPr>
            </a:pPr>
            <a:r>
              <a:rPr sz="3000" i="1">
                <a:uFill>
                  <a:solidFill/>
                </a:uFill>
              </a:rPr>
              <a:t>system sorts</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 name="Shape 1054"/>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108</a:t>
            </a:fld>
            <a:endParaRPr sz="1200">
              <a:uFill>
                <a:solidFill/>
              </a:uFill>
            </a:endParaRPr>
          </a:p>
        </p:txBody>
      </p:sp>
      <p:sp>
        <p:nvSpPr>
          <p:cNvPr id="1055" name="Shape 1055"/>
          <p:cNvSpPr>
            <a:spLocks noGrp="1"/>
          </p:cNvSpPr>
          <p:nvPr>
            <p:ph type="title"/>
          </p:nvPr>
        </p:nvSpPr>
        <p:spPr>
          <a:prstGeom prst="rect">
            <a:avLst/>
          </a:prstGeom>
        </p:spPr>
        <p:txBody>
          <a:bodyPr/>
          <a:lstStyle/>
          <a:p>
            <a:pPr lvl="0">
              <a:defRPr sz="1800">
                <a:uFillTx/>
              </a:defRPr>
            </a:pPr>
            <a:r>
              <a:rPr sz="2800">
                <a:uFill>
                  <a:solidFill/>
                </a:uFill>
              </a:rPr>
              <a:t>Which sorting algorithm?</a:t>
            </a:r>
          </a:p>
        </p:txBody>
      </p:sp>
      <p:sp>
        <p:nvSpPr>
          <p:cNvPr id="1056" name="Shape 1056"/>
          <p:cNvSpPr/>
          <p:nvPr/>
        </p:nvSpPr>
        <p:spPr>
          <a:xfrm>
            <a:off x="1536700" y="8610600"/>
            <a:ext cx="92220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original</a:t>
            </a:r>
          </a:p>
        </p:txBody>
      </p:sp>
      <p:sp>
        <p:nvSpPr>
          <p:cNvPr id="1057" name="Shape 1057"/>
          <p:cNvSpPr/>
          <p:nvPr/>
        </p:nvSpPr>
        <p:spPr>
          <a:xfrm>
            <a:off x="10477500" y="8610600"/>
            <a:ext cx="80170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dirty="0">
                <a:solidFill>
                  <a:srgbClr val="8D3124"/>
                </a:solidFill>
                <a:uFill>
                  <a:solidFill>
                    <a:srgbClr val="8D3124"/>
                  </a:solidFill>
                </a:uFill>
              </a:rPr>
              <a:t>sorted</a:t>
            </a:r>
          </a:p>
        </p:txBody>
      </p:sp>
      <p:sp>
        <p:nvSpPr>
          <p:cNvPr id="1058" name="Shape 1058"/>
          <p:cNvSpPr/>
          <p:nvPr/>
        </p:nvSpPr>
        <p:spPr>
          <a:xfrm>
            <a:off x="3086100" y="8610600"/>
            <a:ext cx="25875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59" name="Shape 1059"/>
          <p:cNvSpPr/>
          <p:nvPr/>
        </p:nvSpPr>
        <p:spPr>
          <a:xfrm>
            <a:off x="4356100" y="8610600"/>
            <a:ext cx="25875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0" name="Shape 1060"/>
          <p:cNvSpPr/>
          <p:nvPr/>
        </p:nvSpPr>
        <p:spPr>
          <a:xfrm>
            <a:off x="5626100" y="8610600"/>
            <a:ext cx="25875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1" name="Shape 1061"/>
          <p:cNvSpPr/>
          <p:nvPr/>
        </p:nvSpPr>
        <p:spPr>
          <a:xfrm>
            <a:off x="6896100" y="8610600"/>
            <a:ext cx="25875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2" name="Shape 1062"/>
          <p:cNvSpPr/>
          <p:nvPr/>
        </p:nvSpPr>
        <p:spPr>
          <a:xfrm>
            <a:off x="8191500" y="8610600"/>
            <a:ext cx="25875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3" name="Shape 1063"/>
          <p:cNvSpPr/>
          <p:nvPr/>
        </p:nvSpPr>
        <p:spPr>
          <a:xfrm>
            <a:off x="9461500" y="8610600"/>
            <a:ext cx="25875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a:t>
            </a:r>
          </a:p>
        </p:txBody>
      </p:sp>
      <p:sp>
        <p:nvSpPr>
          <p:cNvPr id="1064" name="Shape 1064"/>
          <p:cNvSpPr/>
          <p:nvPr/>
        </p:nvSpPr>
        <p:spPr>
          <a:xfrm>
            <a:off x="1355794" y="1585884"/>
            <a:ext cx="9861494" cy="127"/>
          </a:xfrm>
          <a:prstGeom prst="line">
            <a:avLst/>
          </a:prstGeom>
          <a:ln w="1270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65" name="Shape 1065"/>
          <p:cNvSpPr/>
          <p:nvPr/>
        </p:nvSpPr>
        <p:spPr>
          <a:xfrm>
            <a:off x="1501705" y="1620520"/>
            <a:ext cx="1257301" cy="803402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dirty="0" err="1">
                <a:solidFill>
                  <a:srgbClr val="005493"/>
                </a:solidFill>
                <a:uFill>
                  <a:solidFill/>
                </a:uFill>
                <a:latin typeface="Lucida Sans Typewriter Regular"/>
                <a:ea typeface="Lucida Sans Typewriter Regular"/>
                <a:cs typeface="Lucida Sans Typewriter Regular"/>
                <a:sym typeface="Lucida Sans Typewriter Regular"/>
              </a:rPr>
              <a:t>lifo</a:t>
            </a:r>
            <a:r>
              <a:rPr dirty="0">
                <a:solidFill>
                  <a:srgbClr val="005493"/>
                </a:solidFill>
                <a:uFill>
                  <a:solidFill/>
                </a:uFill>
                <a:latin typeface="Lucida Sans Typewriter Regular"/>
                <a:ea typeface="Lucida Sans Typewriter Regular"/>
                <a:cs typeface="Lucida Sans Typewriter Regular"/>
                <a:sym typeface="Lucida Sans Typewriter Regular"/>
              </a:rPr>
              <a:t> </a:t>
            </a:r>
            <a:r>
              <a:rPr dirty="0" err="1">
                <a:solidFill>
                  <a:srgbClr val="005493"/>
                </a:solidFill>
                <a:uFill>
                  <a:solidFill/>
                </a:uFill>
                <a:latin typeface="Lucida Sans Typewriter Regular"/>
                <a:ea typeface="Lucida Sans Typewriter Regular"/>
                <a:cs typeface="Lucida Sans Typewriter Regular"/>
                <a:sym typeface="Lucida Sans Typewriter Regular"/>
              </a:rPr>
              <a:t>fifo</a:t>
            </a:r>
            <a:endParaRPr dirty="0">
              <a:solidFill>
                <a:srgbClr val="005493"/>
              </a:solidFill>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dirty="0" err="1">
                <a:solidFill>
                  <a:srgbClr val="005493"/>
                </a:solidFill>
                <a:uFill>
                  <a:solidFill/>
                </a:uFill>
                <a:latin typeface="Lucida Sans Typewriter Regular"/>
                <a:ea typeface="Lucida Sans Typewriter Regular"/>
                <a:cs typeface="Lucida Sans Typewriter Regular"/>
                <a:sym typeface="Lucida Sans Typewriter Regular"/>
              </a:rPr>
              <a:t>exch</a:t>
            </a:r>
            <a:endParaRPr dirty="0">
              <a:solidFill>
                <a:srgbClr val="005493"/>
              </a:solidFill>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dirty="0">
                <a:solidFill>
                  <a:srgbClr val="005493"/>
                </a:solidFill>
                <a:uFill>
                  <a:solidFill/>
                </a:uFill>
                <a:latin typeface="Lucida Sans Typewriter Regular"/>
                <a:ea typeface="Lucida Sans Typewriter Regular"/>
                <a:cs typeface="Lucida Sans Typewriter Regular"/>
                <a:sym typeface="Lucida Sans Typewriter Regular"/>
              </a:rPr>
              <a:t>swap</a:t>
            </a:r>
          </a:p>
        </p:txBody>
      </p:sp>
      <p:sp>
        <p:nvSpPr>
          <p:cNvPr id="1066" name="Shape 1066"/>
          <p:cNvSpPr/>
          <p:nvPr/>
        </p:nvSpPr>
        <p:spPr>
          <a:xfrm>
            <a:off x="277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67" name="Shape 1067"/>
          <p:cNvSpPr/>
          <p:nvPr/>
        </p:nvSpPr>
        <p:spPr>
          <a:xfrm>
            <a:off x="404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68" name="Shape 1068"/>
          <p:cNvSpPr/>
          <p:nvPr/>
        </p:nvSpPr>
        <p:spPr>
          <a:xfrm>
            <a:off x="5311705" y="1620520"/>
            <a:ext cx="1257301" cy="803402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fifo</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lifo</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exch</a:t>
            </a: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swap</a:t>
            </a:r>
          </a:p>
        </p:txBody>
      </p:sp>
      <p:sp>
        <p:nvSpPr>
          <p:cNvPr id="1069" name="Shape 1069"/>
          <p:cNvSpPr/>
          <p:nvPr/>
        </p:nvSpPr>
        <p:spPr>
          <a:xfrm>
            <a:off x="658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70" name="Shape 1070"/>
          <p:cNvSpPr/>
          <p:nvPr/>
        </p:nvSpPr>
        <p:spPr>
          <a:xfrm>
            <a:off x="785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71" name="Shape 1071"/>
          <p:cNvSpPr/>
          <p:nvPr/>
        </p:nvSpPr>
        <p:spPr>
          <a:xfrm>
            <a:off x="912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72" name="Shape 1072"/>
          <p:cNvSpPr/>
          <p:nvPr/>
        </p:nvSpPr>
        <p:spPr>
          <a:xfrm>
            <a:off x="10391705" y="1620520"/>
            <a:ext cx="1257301" cy="803402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p:nvPr/>
        </p:nvSpPr>
        <p:spPr>
          <a:xfrm>
            <a:off x="1501705" y="1620520"/>
            <a:ext cx="1257301" cy="803402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 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p:txBody>
      </p:sp>
      <p:sp>
        <p:nvSpPr>
          <p:cNvPr id="1077" name="Shape 1077"/>
          <p:cNvSpPr/>
          <p:nvPr/>
        </p:nvSpPr>
        <p:spPr>
          <a:xfrm>
            <a:off x="277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78" name="Shape 1078"/>
          <p:cNvSpPr/>
          <p:nvPr/>
        </p:nvSpPr>
        <p:spPr>
          <a:xfrm>
            <a:off x="404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79" name="Shape 1079"/>
          <p:cNvSpPr/>
          <p:nvPr/>
        </p:nvSpPr>
        <p:spPr>
          <a:xfrm>
            <a:off x="5311705" y="1620520"/>
            <a:ext cx="1257301" cy="803402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80" name="Shape 1080"/>
          <p:cNvSpPr/>
          <p:nvPr/>
        </p:nvSpPr>
        <p:spPr>
          <a:xfrm>
            <a:off x="658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81" name="Shape 1081"/>
          <p:cNvSpPr/>
          <p:nvPr/>
        </p:nvSpPr>
        <p:spPr>
          <a:xfrm>
            <a:off x="785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82" name="Shape 1082"/>
          <p:cNvSpPr/>
          <p:nvPr/>
        </p:nvSpPr>
        <p:spPr>
          <a:xfrm>
            <a:off x="10391705" y="1620520"/>
            <a:ext cx="1257301" cy="803402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p:txBody>
      </p:sp>
      <p:sp>
        <p:nvSpPr>
          <p:cNvPr id="1083" name="Shape 108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109</a:t>
            </a:fld>
            <a:endParaRPr sz="1200">
              <a:uFill>
                <a:solidFill/>
              </a:uFill>
            </a:endParaRPr>
          </a:p>
        </p:txBody>
      </p:sp>
      <p:sp>
        <p:nvSpPr>
          <p:cNvPr id="1084" name="Shape 1084"/>
          <p:cNvSpPr>
            <a:spLocks noGrp="1"/>
          </p:cNvSpPr>
          <p:nvPr>
            <p:ph type="title"/>
          </p:nvPr>
        </p:nvSpPr>
        <p:spPr>
          <a:prstGeom prst="rect">
            <a:avLst/>
          </a:prstGeom>
        </p:spPr>
        <p:txBody>
          <a:bodyPr/>
          <a:lstStyle/>
          <a:p>
            <a:pPr lvl="0">
              <a:defRPr sz="1800">
                <a:uFillTx/>
              </a:defRPr>
            </a:pPr>
            <a:r>
              <a:rPr sz="2800">
                <a:uFill>
                  <a:solidFill/>
                </a:uFill>
              </a:rPr>
              <a:t>Which sorting algorithm?</a:t>
            </a:r>
          </a:p>
        </p:txBody>
      </p:sp>
      <p:sp>
        <p:nvSpPr>
          <p:cNvPr id="1085" name="Shape 1085"/>
          <p:cNvSpPr/>
          <p:nvPr/>
        </p:nvSpPr>
        <p:spPr>
          <a:xfrm>
            <a:off x="1501705" y="1620520"/>
            <a:ext cx="1257301" cy="8034021"/>
          </a:xfrm>
          <a:prstGeom prst="rect">
            <a:avLst/>
          </a:prstGeom>
          <a:solidFill>
            <a:srgbClr val="F2F2F2"/>
          </a:solidFill>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 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p:txBody>
      </p:sp>
      <p:sp>
        <p:nvSpPr>
          <p:cNvPr id="1086" name="Shape 1086"/>
          <p:cNvSpPr/>
          <p:nvPr/>
        </p:nvSpPr>
        <p:spPr>
          <a:xfrm>
            <a:off x="10391705" y="1620520"/>
            <a:ext cx="1257301" cy="8034021"/>
          </a:xfrm>
          <a:prstGeom prst="rect">
            <a:avLst/>
          </a:prstGeom>
          <a:solidFill>
            <a:srgbClr val="F2F2F2"/>
          </a:solidFill>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005493"/>
                </a:solidFill>
                <a:uFill>
                  <a:solidFill/>
                </a:uFill>
                <a:latin typeface="Lucida Sans Typewriter Regular"/>
                <a:ea typeface="Lucida Sans Typewriter Regular"/>
                <a:cs typeface="Lucida Sans Typewriter Regular"/>
                <a:sym typeface="Lucida Sans Typewriter Regular"/>
              </a:rPr>
              <a:t>type</a:t>
            </a:r>
          </a:p>
        </p:txBody>
      </p:sp>
      <p:sp>
        <p:nvSpPr>
          <p:cNvPr id="1087" name="Shape 1087"/>
          <p:cNvSpPr/>
          <p:nvPr/>
        </p:nvSpPr>
        <p:spPr>
          <a:xfrm>
            <a:off x="1501705" y="1044042"/>
            <a:ext cx="92220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dirty="0">
                <a:solidFill>
                  <a:srgbClr val="8D3124"/>
                </a:solidFill>
                <a:uFill>
                  <a:solidFill>
                    <a:srgbClr val="8D3124"/>
                  </a:solidFill>
                </a:uFill>
              </a:rPr>
              <a:t>original</a:t>
            </a:r>
          </a:p>
        </p:txBody>
      </p:sp>
      <p:sp>
        <p:nvSpPr>
          <p:cNvPr id="1088" name="Shape 1088"/>
          <p:cNvSpPr/>
          <p:nvPr/>
        </p:nvSpPr>
        <p:spPr>
          <a:xfrm>
            <a:off x="10477500" y="8610600"/>
            <a:ext cx="801703"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sorted</a:t>
            </a:r>
          </a:p>
        </p:txBody>
      </p:sp>
      <p:grpSp>
        <p:nvGrpSpPr>
          <p:cNvPr id="1091" name="Group 1091"/>
          <p:cNvGrpSpPr/>
          <p:nvPr/>
        </p:nvGrpSpPr>
        <p:grpSpPr>
          <a:xfrm>
            <a:off x="2712588" y="1107547"/>
            <a:ext cx="1096135" cy="8867035"/>
            <a:chOff x="20585" y="-512972"/>
            <a:chExt cx="1096134" cy="8867033"/>
          </a:xfrm>
        </p:grpSpPr>
        <p:sp>
          <p:nvSpPr>
            <p:cNvPr id="1089" name="Shape 1089"/>
            <p:cNvSpPr/>
            <p:nvPr/>
          </p:nvSpPr>
          <p:spPr>
            <a:xfrm>
              <a:off x="79702" y="0"/>
              <a:ext cx="977901" cy="8354061"/>
            </a:xfrm>
            <a:prstGeom prst="rect">
              <a:avLst/>
            </a:prstGeom>
            <a:solidFill>
              <a:srgbClr val="F2F2F2"/>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sp>
          <p:nvSpPr>
            <p:cNvPr id="1090" name="Shape 1090"/>
            <p:cNvSpPr/>
            <p:nvPr/>
          </p:nvSpPr>
          <p:spPr>
            <a:xfrm>
              <a:off x="20585" y="-512972"/>
              <a:ext cx="1096134"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dirty="0">
                  <a:solidFill>
                    <a:srgbClr val="8D3124"/>
                  </a:solidFill>
                  <a:uFill>
                    <a:solidFill>
                      <a:srgbClr val="8D3124"/>
                    </a:solidFill>
                  </a:uFill>
                </a:rPr>
                <a:t>quicksort</a:t>
              </a:r>
            </a:p>
          </p:txBody>
        </p:sp>
      </p:grpSp>
      <p:grpSp>
        <p:nvGrpSpPr>
          <p:cNvPr id="1096" name="Group 1096"/>
          <p:cNvGrpSpPr/>
          <p:nvPr/>
        </p:nvGrpSpPr>
        <p:grpSpPr>
          <a:xfrm>
            <a:off x="4041704" y="1148651"/>
            <a:ext cx="1403084" cy="8825931"/>
            <a:chOff x="124945" y="-471868"/>
            <a:chExt cx="1403082" cy="8825929"/>
          </a:xfrm>
        </p:grpSpPr>
        <p:sp>
          <p:nvSpPr>
            <p:cNvPr id="1092" name="Shape 1092"/>
            <p:cNvSpPr/>
            <p:nvPr/>
          </p:nvSpPr>
          <p:spPr>
            <a:xfrm>
              <a:off x="124945" y="0"/>
              <a:ext cx="1041401" cy="8354061"/>
            </a:xfrm>
            <a:prstGeom prst="rect">
              <a:avLst/>
            </a:prstGeom>
            <a:solidFill>
              <a:srgbClr val="F2F2F2"/>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093" name="Shape 1093"/>
            <p:cNvSpPr/>
            <p:nvPr/>
          </p:nvSpPr>
          <p:spPr>
            <a:xfrm>
              <a:off x="341505" y="-471868"/>
              <a:ext cx="1186522"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dirty="0" err="1">
                  <a:solidFill>
                    <a:srgbClr val="8D3124"/>
                  </a:solidFill>
                  <a:uFill>
                    <a:solidFill>
                      <a:srgbClr val="8D3124"/>
                    </a:solidFill>
                  </a:uFill>
                </a:rPr>
                <a:t>mergesort</a:t>
              </a:r>
              <a:endParaRPr sz="1600" dirty="0">
                <a:solidFill>
                  <a:srgbClr val="8D3124"/>
                </a:solidFill>
                <a:uFill>
                  <a:solidFill>
                    <a:srgbClr val="8D3124"/>
                  </a:solidFill>
                </a:uFill>
              </a:endParaRPr>
            </a:p>
          </p:txBody>
        </p:sp>
        <p:sp>
          <p:nvSpPr>
            <p:cNvPr id="1094" name="Shape 1094"/>
            <p:cNvSpPr/>
            <p:nvPr/>
          </p:nvSpPr>
          <p:spPr>
            <a:xfrm flipH="1">
              <a:off x="207230" y="283336"/>
              <a:ext cx="1" cy="321828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95" name="Shape 1095"/>
            <p:cNvSpPr/>
            <p:nvPr/>
          </p:nvSpPr>
          <p:spPr>
            <a:xfrm flipH="1">
              <a:off x="207230" y="3598035"/>
              <a:ext cx="1" cy="3218282"/>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1100" name="Group 1100"/>
          <p:cNvGrpSpPr/>
          <p:nvPr/>
        </p:nvGrpSpPr>
        <p:grpSpPr>
          <a:xfrm>
            <a:off x="5260776" y="1620519"/>
            <a:ext cx="1181230" cy="8354062"/>
            <a:chOff x="0" y="0"/>
            <a:chExt cx="1181228" cy="8354060"/>
          </a:xfrm>
        </p:grpSpPr>
        <p:sp>
          <p:nvSpPr>
            <p:cNvPr id="1097" name="Shape 1097"/>
            <p:cNvSpPr/>
            <p:nvPr/>
          </p:nvSpPr>
          <p:spPr>
            <a:xfrm>
              <a:off x="50928" y="0"/>
              <a:ext cx="1130301" cy="8354061"/>
            </a:xfrm>
            <a:prstGeom prst="rect">
              <a:avLst/>
            </a:prstGeom>
            <a:solidFill>
              <a:srgbClr val="F2F2F2"/>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606060"/>
                  </a:solidFill>
                  <a:uFill>
                    <a:solidFill/>
                  </a:uFill>
                  <a:latin typeface="Lucida Sans Typewriter Regular"/>
                  <a:ea typeface="Lucida Sans Typewriter Regular"/>
                  <a:cs typeface="Lucida Sans Typewriter Regular"/>
                  <a:sym typeface="Lucida Sans Typewriter Regular"/>
                </a:rPr>
                <a:t>swap</a:t>
              </a:r>
            </a:p>
          </p:txBody>
        </p:sp>
        <p:sp>
          <p:nvSpPr>
            <p:cNvPr id="1098" name="Shape 1098"/>
            <p:cNvSpPr/>
            <p:nvPr/>
          </p:nvSpPr>
          <p:spPr>
            <a:xfrm>
              <a:off x="0" y="6990080"/>
              <a:ext cx="1043449"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dirty="0">
                  <a:solidFill>
                    <a:srgbClr val="8D3124"/>
                  </a:solidFill>
                  <a:uFill>
                    <a:solidFill>
                      <a:srgbClr val="8D3124"/>
                    </a:solidFill>
                  </a:uFill>
                </a:rPr>
                <a:t>insertion</a:t>
              </a:r>
            </a:p>
          </p:txBody>
        </p:sp>
        <p:sp>
          <p:nvSpPr>
            <p:cNvPr id="1099" name="Shape 1099"/>
            <p:cNvSpPr/>
            <p:nvPr/>
          </p:nvSpPr>
          <p:spPr>
            <a:xfrm flipH="1">
              <a:off x="184013" y="283335"/>
              <a:ext cx="1" cy="3218282"/>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1104" name="Group 1104"/>
          <p:cNvGrpSpPr/>
          <p:nvPr/>
        </p:nvGrpSpPr>
        <p:grpSpPr>
          <a:xfrm>
            <a:off x="6525567" y="1620519"/>
            <a:ext cx="1173739" cy="8354062"/>
            <a:chOff x="0" y="0"/>
            <a:chExt cx="1173737" cy="8354060"/>
          </a:xfrm>
        </p:grpSpPr>
        <p:sp>
          <p:nvSpPr>
            <p:cNvPr id="1101" name="Shape 1101"/>
            <p:cNvSpPr/>
            <p:nvPr/>
          </p:nvSpPr>
          <p:spPr>
            <a:xfrm>
              <a:off x="56137" y="0"/>
              <a:ext cx="1117601" cy="8354061"/>
            </a:xfrm>
            <a:prstGeom prst="rect">
              <a:avLst/>
            </a:prstGeom>
            <a:solidFill>
              <a:srgbClr val="F2F2F2"/>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swap</a:t>
              </a:r>
            </a:p>
          </p:txBody>
        </p:sp>
        <p:sp>
          <p:nvSpPr>
            <p:cNvPr id="1102" name="Shape 1102"/>
            <p:cNvSpPr/>
            <p:nvPr/>
          </p:nvSpPr>
          <p:spPr>
            <a:xfrm>
              <a:off x="0" y="6990080"/>
              <a:ext cx="1051486"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selection</a:t>
              </a:r>
            </a:p>
          </p:txBody>
        </p:sp>
        <p:sp>
          <p:nvSpPr>
            <p:cNvPr id="1103" name="Shape 1103"/>
            <p:cNvSpPr/>
            <p:nvPr/>
          </p:nvSpPr>
          <p:spPr>
            <a:xfrm flipH="1">
              <a:off x="189349" y="283335"/>
              <a:ext cx="1" cy="3265170"/>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1113" name="Group 1113"/>
          <p:cNvGrpSpPr/>
          <p:nvPr/>
        </p:nvGrpSpPr>
        <p:grpSpPr>
          <a:xfrm>
            <a:off x="7782470" y="1620519"/>
            <a:ext cx="1120939" cy="8354062"/>
            <a:chOff x="0" y="0"/>
            <a:chExt cx="1120938" cy="8354060"/>
          </a:xfrm>
        </p:grpSpPr>
        <p:sp>
          <p:nvSpPr>
            <p:cNvPr id="1105" name="Shape 1105"/>
            <p:cNvSpPr/>
            <p:nvPr/>
          </p:nvSpPr>
          <p:spPr>
            <a:xfrm>
              <a:off x="69234" y="0"/>
              <a:ext cx="1028701" cy="8354061"/>
            </a:xfrm>
            <a:prstGeom prst="rect">
              <a:avLst/>
            </a:prstGeom>
            <a:solidFill>
              <a:srgbClr val="F2F2F2"/>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p:txBody>
        </p:sp>
        <p:sp>
          <p:nvSpPr>
            <p:cNvPr id="1106" name="Shape 1106"/>
            <p:cNvSpPr/>
            <p:nvPr/>
          </p:nvSpPr>
          <p:spPr>
            <a:xfrm>
              <a:off x="0" y="6990080"/>
              <a:ext cx="1120939"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dirty="0">
                  <a:solidFill>
                    <a:srgbClr val="8D3124"/>
                  </a:solidFill>
                  <a:uFill>
                    <a:solidFill>
                      <a:srgbClr val="8D3124"/>
                    </a:solidFill>
                  </a:uFill>
                </a:rPr>
                <a:t>merge BU</a:t>
              </a:r>
            </a:p>
          </p:txBody>
        </p:sp>
        <p:sp>
          <p:nvSpPr>
            <p:cNvPr id="1107" name="Shape 1107"/>
            <p:cNvSpPr/>
            <p:nvPr/>
          </p:nvSpPr>
          <p:spPr>
            <a:xfrm flipH="1">
              <a:off x="202319" y="2833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08" name="Shape 1108"/>
            <p:cNvSpPr/>
            <p:nvPr/>
          </p:nvSpPr>
          <p:spPr>
            <a:xfrm flipH="1">
              <a:off x="202319" y="14136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09" name="Shape 1109"/>
            <p:cNvSpPr/>
            <p:nvPr/>
          </p:nvSpPr>
          <p:spPr>
            <a:xfrm flipH="1">
              <a:off x="202319" y="25058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10" name="Shape 1110"/>
            <p:cNvSpPr/>
            <p:nvPr/>
          </p:nvSpPr>
          <p:spPr>
            <a:xfrm flipH="1">
              <a:off x="202319" y="35980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11" name="Shape 1111"/>
            <p:cNvSpPr/>
            <p:nvPr/>
          </p:nvSpPr>
          <p:spPr>
            <a:xfrm flipH="1">
              <a:off x="202319" y="47156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12" name="Shape 1112"/>
            <p:cNvSpPr/>
            <p:nvPr/>
          </p:nvSpPr>
          <p:spPr>
            <a:xfrm flipH="1">
              <a:off x="202319" y="5845935"/>
              <a:ext cx="1" cy="961241"/>
            </a:xfrm>
            <a:prstGeom prst="line">
              <a:avLst/>
            </a:prstGeom>
            <a:noFill/>
            <a:ln w="25400" cap="flat">
              <a:solidFill>
                <a:srgbClr val="AB3226"/>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
        <p:nvSpPr>
          <p:cNvPr id="1114" name="Shape 1114"/>
          <p:cNvSpPr/>
          <p:nvPr/>
        </p:nvSpPr>
        <p:spPr>
          <a:xfrm>
            <a:off x="9121705" y="1620520"/>
            <a:ext cx="1257301" cy="8354061"/>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swap</a:t>
            </a:r>
          </a:p>
        </p:txBody>
      </p:sp>
      <p:grpSp>
        <p:nvGrpSpPr>
          <p:cNvPr id="1124" name="Group 1124"/>
          <p:cNvGrpSpPr/>
          <p:nvPr/>
        </p:nvGrpSpPr>
        <p:grpSpPr>
          <a:xfrm>
            <a:off x="8991334" y="1620519"/>
            <a:ext cx="1209872" cy="8354062"/>
            <a:chOff x="0" y="0"/>
            <a:chExt cx="1209871" cy="8354060"/>
          </a:xfrm>
        </p:grpSpPr>
        <p:sp>
          <p:nvSpPr>
            <p:cNvPr id="1115" name="Shape 1115"/>
            <p:cNvSpPr/>
            <p:nvPr/>
          </p:nvSpPr>
          <p:spPr>
            <a:xfrm>
              <a:off x="265" y="2570479"/>
              <a:ext cx="266701" cy="1130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grpSp>
          <p:nvGrpSpPr>
            <p:cNvPr id="1123" name="Group 1123"/>
            <p:cNvGrpSpPr/>
            <p:nvPr/>
          </p:nvGrpSpPr>
          <p:grpSpPr>
            <a:xfrm>
              <a:off x="0" y="-1"/>
              <a:ext cx="1209872" cy="8354062"/>
              <a:chOff x="0" y="0"/>
              <a:chExt cx="1209871" cy="8354060"/>
            </a:xfrm>
          </p:grpSpPr>
          <p:grpSp>
            <p:nvGrpSpPr>
              <p:cNvPr id="1118" name="Group 1118"/>
              <p:cNvGrpSpPr/>
              <p:nvPr/>
            </p:nvGrpSpPr>
            <p:grpSpPr>
              <a:xfrm>
                <a:off x="104346" y="-1"/>
                <a:ext cx="1105526" cy="8354062"/>
                <a:chOff x="0" y="0"/>
                <a:chExt cx="1105524" cy="8354060"/>
              </a:xfrm>
            </p:grpSpPr>
            <p:sp>
              <p:nvSpPr>
                <p:cNvPr id="1116" name="Shape 1116"/>
                <p:cNvSpPr/>
                <p:nvPr/>
              </p:nvSpPr>
              <p:spPr>
                <a:xfrm>
                  <a:off x="26024" y="0"/>
                  <a:ext cx="1079501" cy="8354061"/>
                </a:xfrm>
                <a:prstGeom prst="rect">
                  <a:avLst/>
                </a:prstGeom>
                <a:solidFill>
                  <a:srgbClr val="F2F2F2"/>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hash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fifo</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data</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link</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leaf</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heap</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exch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node</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lifo</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left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find</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path</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list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next</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less</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root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sink</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swim</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null</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sort</a:t>
                  </a:r>
                </a:p>
                <a:p>
                  <a:pPr marL="7224" marR="7224" lvl="0">
                    <a:lnSpc>
                      <a:spcPct val="12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type</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tree</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push</a:t>
                  </a:r>
                </a:p>
                <a:p>
                  <a:pPr marL="7224" marR="7224" lvl="0">
                    <a:lnSpc>
                      <a:spcPct val="12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swap</a:t>
                  </a:r>
                </a:p>
              </p:txBody>
            </p:sp>
            <p:sp>
              <p:nvSpPr>
                <p:cNvPr id="1117" name="Shape 1117"/>
                <p:cNvSpPr/>
                <p:nvPr/>
              </p:nvSpPr>
              <p:spPr>
                <a:xfrm>
                  <a:off x="0" y="6990080"/>
                  <a:ext cx="1020926"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shellsort</a:t>
                  </a:r>
                </a:p>
              </p:txBody>
            </p:sp>
          </p:grpSp>
          <p:sp>
            <p:nvSpPr>
              <p:cNvPr id="1119" name="Shape 1119"/>
              <p:cNvSpPr/>
              <p:nvPr/>
            </p:nvSpPr>
            <p:spPr>
              <a:xfrm>
                <a:off x="0" y="358413"/>
                <a:ext cx="266700" cy="1130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sp>
            <p:nvSpPr>
              <p:cNvPr id="1120" name="Shape 1120"/>
              <p:cNvSpPr/>
              <p:nvPr/>
            </p:nvSpPr>
            <p:spPr>
              <a:xfrm>
                <a:off x="265" y="1490979"/>
                <a:ext cx="266701" cy="10795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sp>
            <p:nvSpPr>
              <p:cNvPr id="1121" name="Shape 1121"/>
              <p:cNvSpPr/>
              <p:nvPr/>
            </p:nvSpPr>
            <p:spPr>
              <a:xfrm>
                <a:off x="265" y="3713479"/>
                <a:ext cx="266701" cy="10795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sp>
            <p:nvSpPr>
              <p:cNvPr id="1122" name="Shape 1122"/>
              <p:cNvSpPr/>
              <p:nvPr/>
            </p:nvSpPr>
            <p:spPr>
              <a:xfrm>
                <a:off x="265" y="4792979"/>
                <a:ext cx="266701" cy="1155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path>
                </a:pathLst>
              </a:custGeom>
              <a:noFill/>
              <a:ln w="25400" cap="flat">
                <a:solidFill>
                  <a:srgbClr val="8D3124"/>
                </a:solidFill>
                <a:prstDash val="solid"/>
                <a:round/>
              </a:ln>
              <a:effectLst/>
            </p:spPr>
            <p:txBody>
              <a:bodyPr wrap="square" lIns="0" tIns="0" rIns="0" bIns="0" numCol="1" anchor="t">
                <a:noAutofit/>
              </a:bodyPr>
              <a:lstStyle/>
              <a:p>
                <a:pPr marL="0" marR="0" lvl="0" defTabSz="647700">
                  <a:lnSpc>
                    <a:spcPct val="100000"/>
                  </a:lnSpc>
                  <a:defRPr sz="1400">
                    <a:solidFill>
                      <a:srgbClr val="000000"/>
                    </a:solidFill>
                    <a:uFillTx/>
                    <a:latin typeface="Helvetica"/>
                    <a:ea typeface="Helvetica"/>
                    <a:cs typeface="Helvetica"/>
                    <a:sym typeface="Helvetica"/>
                  </a:defRPr>
                </a:pPr>
                <a:endParaRPr/>
              </a:p>
            </p:txBody>
          </p:sp>
        </p:grpSp>
      </p:grpSp>
      <p:sp>
        <p:nvSpPr>
          <p:cNvPr id="1125" name="Shape 1125"/>
          <p:cNvSpPr/>
          <p:nvPr/>
        </p:nvSpPr>
        <p:spPr>
          <a:xfrm>
            <a:off x="1511260" y="1458040"/>
            <a:ext cx="9861494" cy="127"/>
          </a:xfrm>
          <a:prstGeom prst="line">
            <a:avLst/>
          </a:prstGeom>
          <a:ln w="1270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1" animBg="1" advAuto="0"/>
      <p:bldP spid="1096" grpId="2" animBg="1" advAuto="0"/>
      <p:bldP spid="1100" grpId="3" animBg="1" advAuto="0"/>
      <p:bldP spid="1104" grpId="4" animBg="1" advAuto="0"/>
      <p:bldP spid="1113" grpId="5" animBg="1" advAuto="0"/>
      <p:bldP spid="1124"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50" name="Shape 5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51" name="Shape 51"/>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52" name="Shape 52"/>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53" name="Table 53"/>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54" name="Shape 54"/>
          <p:cNvSpPr/>
          <p:nvPr/>
        </p:nvSpPr>
        <p:spPr>
          <a:xfrm>
            <a:off x="15494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55" name="Shape 55"/>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6" name="Shape 56"/>
          <p:cNvSpPr/>
          <p:nvPr/>
        </p:nvSpPr>
        <p:spPr>
          <a:xfrm>
            <a:off x="115189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57" name="Shape 57"/>
          <p:cNvSpPr/>
          <p:nvPr/>
        </p:nvSpPr>
        <p:spPr>
          <a:xfrm>
            <a:off x="11658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8" name="Shape 58"/>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19024520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61" name="Shape 6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62" name="Shape 62"/>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63" name="Shape 63"/>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64" name="Table 64"/>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65" name="Shape 65"/>
          <p:cNvSpPr/>
          <p:nvPr/>
        </p:nvSpPr>
        <p:spPr>
          <a:xfrm>
            <a:off x="15494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66" name="Shape 66"/>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67" name="Shape 67"/>
          <p:cNvSpPr/>
          <p:nvPr/>
        </p:nvSpPr>
        <p:spPr>
          <a:xfrm>
            <a:off x="107950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68" name="Shape 68"/>
          <p:cNvSpPr/>
          <p:nvPr/>
        </p:nvSpPr>
        <p:spPr>
          <a:xfrm>
            <a:off x="109347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2411005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71" name="Shape 7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72" name="Shape 72"/>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3" name="Shape 73"/>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74" name="Table 74"/>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75" name="Shape 75"/>
          <p:cNvSpPr/>
          <p:nvPr/>
        </p:nvSpPr>
        <p:spPr>
          <a:xfrm>
            <a:off x="15494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6" name="Shape 76"/>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7" name="Shape 77"/>
          <p:cNvSpPr/>
          <p:nvPr/>
        </p:nvSpPr>
        <p:spPr>
          <a:xfrm>
            <a:off x="100711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8" name="Shape 78"/>
          <p:cNvSpPr/>
          <p:nvPr/>
        </p:nvSpPr>
        <p:spPr>
          <a:xfrm>
            <a:off x="102108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7094886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81" name="Shape 8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82" name="Shape 82"/>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83" name="Shape 83"/>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84" name="Table 84"/>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85" name="Shape 85"/>
          <p:cNvSpPr/>
          <p:nvPr/>
        </p:nvSpPr>
        <p:spPr>
          <a:xfrm>
            <a:off x="15494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86" name="Shape 86"/>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 name="Shape 87"/>
          <p:cNvSpPr/>
          <p:nvPr/>
        </p:nvSpPr>
        <p:spPr>
          <a:xfrm>
            <a:off x="9385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88" name="Shape 88"/>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9" name="Shape 89"/>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and exchange a[i] with a[j]</a:t>
            </a:r>
          </a:p>
        </p:txBody>
      </p:sp>
    </p:spTree>
    <p:extLst>
      <p:ext uri="{BB962C8B-B14F-4D97-AF65-F5344CB8AC3E}">
        <p14:creationId xmlns:p14="http://schemas.microsoft.com/office/powerpoint/2010/main" val="85213673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92" name="Shape 9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93" name="Shape 93"/>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94" name="Shape 94"/>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95" name="Table 95"/>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96" name="Shape 96"/>
          <p:cNvSpPr/>
          <p:nvPr/>
        </p:nvSpPr>
        <p:spPr>
          <a:xfrm>
            <a:off x="15494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97" name="Shape 97"/>
          <p:cNvSpPr/>
          <p:nvPr/>
        </p:nvSpPr>
        <p:spPr>
          <a:xfrm>
            <a:off x="1689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8" name="Shape 98"/>
          <p:cNvSpPr/>
          <p:nvPr/>
        </p:nvSpPr>
        <p:spPr>
          <a:xfrm>
            <a:off x="9385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99" name="Shape 99"/>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39908632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02" name="Shape 10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03" name="Shape 103"/>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04" name="Shape 104"/>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05" name="Table 105"/>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06" name="Shape 106"/>
          <p:cNvSpPr/>
          <p:nvPr/>
        </p:nvSpPr>
        <p:spPr>
          <a:xfrm>
            <a:off x="22479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07" name="Shape 107"/>
          <p:cNvSpPr/>
          <p:nvPr/>
        </p:nvSpPr>
        <p:spPr>
          <a:xfrm>
            <a:off x="2387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08" name="Shape 108"/>
          <p:cNvSpPr/>
          <p:nvPr/>
        </p:nvSpPr>
        <p:spPr>
          <a:xfrm>
            <a:off x="9385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09" name="Shape 109"/>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31736586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12" name="Shape 11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13" name="Shape 113"/>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14" name="Shape 114"/>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15" name="Table 115"/>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16" name="Shape 116"/>
          <p:cNvSpPr/>
          <p:nvPr/>
        </p:nvSpPr>
        <p:spPr>
          <a:xfrm>
            <a:off x="2971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17" name="Shape 117"/>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18" name="Shape 118"/>
          <p:cNvSpPr/>
          <p:nvPr/>
        </p:nvSpPr>
        <p:spPr>
          <a:xfrm>
            <a:off x="9385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19" name="Shape 119"/>
          <p:cNvSpPr/>
          <p:nvPr/>
        </p:nvSpPr>
        <p:spPr>
          <a:xfrm>
            <a:off x="9525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20" name="Shape 120"/>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13050020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23" name="Shape 12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24" name="Shape 124"/>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25" name="Shape 12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26" name="Table 12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27" name="Shape 127"/>
          <p:cNvSpPr/>
          <p:nvPr/>
        </p:nvSpPr>
        <p:spPr>
          <a:xfrm>
            <a:off x="2971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28" name="Shape 128"/>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29" name="Shape 129"/>
          <p:cNvSpPr/>
          <p:nvPr/>
        </p:nvSpPr>
        <p:spPr>
          <a:xfrm>
            <a:off x="86614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30" name="Shape 130"/>
          <p:cNvSpPr/>
          <p:nvPr/>
        </p:nvSpPr>
        <p:spPr>
          <a:xfrm>
            <a:off x="8801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23309602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33" name="Shape 13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34" name="Shape 134"/>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35" name="Shape 13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36" name="Table 13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37" name="Shape 137"/>
          <p:cNvSpPr/>
          <p:nvPr/>
        </p:nvSpPr>
        <p:spPr>
          <a:xfrm>
            <a:off x="2971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38" name="Shape 138"/>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39" name="Shape 139"/>
          <p:cNvSpPr/>
          <p:nvPr/>
        </p:nvSpPr>
        <p:spPr>
          <a:xfrm>
            <a:off x="79121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40" name="Shape 140"/>
          <p:cNvSpPr/>
          <p:nvPr/>
        </p:nvSpPr>
        <p:spPr>
          <a:xfrm>
            <a:off x="80518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4006603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Shape 4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2</a:t>
            </a:fld>
            <a:endParaRPr sz="1200">
              <a:uFill>
                <a:solidFill/>
              </a:uFill>
            </a:endParaRPr>
          </a:p>
        </p:txBody>
      </p:sp>
      <p:sp>
        <p:nvSpPr>
          <p:cNvPr id="48" name="Shape 48"/>
          <p:cNvSpPr>
            <a:spLocks noGrp="1"/>
          </p:cNvSpPr>
          <p:nvPr>
            <p:ph type="title"/>
          </p:nvPr>
        </p:nvSpPr>
        <p:spPr>
          <a:prstGeom prst="rect">
            <a:avLst/>
          </a:prstGeom>
        </p:spPr>
        <p:txBody>
          <a:bodyPr/>
          <a:lstStyle/>
          <a:p>
            <a:pPr lvl="0">
              <a:defRPr sz="1800">
                <a:uFillTx/>
              </a:defRPr>
            </a:pPr>
            <a:r>
              <a:rPr sz="2800">
                <a:uFill>
                  <a:solidFill/>
                </a:uFill>
              </a:rPr>
              <a:t>Two classic sorting algorithms: mergesort and quicksort</a:t>
            </a:r>
          </a:p>
        </p:txBody>
      </p:sp>
      <p:sp>
        <p:nvSpPr>
          <p:cNvPr id="49" name="Shape 4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Critical components in the world’s computational infrastructure.</a:t>
            </a:r>
          </a:p>
          <a:p>
            <a:pPr lvl="1">
              <a:defRPr sz="1800">
                <a:uFillTx/>
              </a:defRPr>
            </a:pPr>
            <a:r>
              <a:rPr sz="2400">
                <a:uFill>
                  <a:solidFill/>
                </a:uFill>
              </a:rPr>
              <a:t>Full scientific understanding of their properties has enabled us</a:t>
            </a:r>
            <a:br>
              <a:rPr sz="2400">
                <a:uFill>
                  <a:solidFill/>
                </a:uFill>
              </a:rPr>
            </a:br>
            <a:r>
              <a:rPr sz="2400">
                <a:uFill>
                  <a:solidFill/>
                </a:uFill>
              </a:rPr>
              <a:t>to develop them into practical system sorts.</a:t>
            </a:r>
          </a:p>
          <a:p>
            <a:pPr lvl="1">
              <a:defRPr sz="1800">
                <a:uFillTx/>
              </a:defRPr>
            </a:pPr>
            <a:r>
              <a:rPr sz="2400">
                <a:uFill>
                  <a:solidFill/>
                </a:uFill>
              </a:rPr>
              <a:t>Quicksort honored as one of top 10 algorithms of 20</a:t>
            </a:r>
            <a:r>
              <a:rPr sz="2400" baseline="31999">
                <a:uFill>
                  <a:solidFill/>
                </a:uFill>
              </a:rPr>
              <a:t>th</a:t>
            </a:r>
            <a:r>
              <a:rPr sz="2400">
                <a:uFill>
                  <a:solidFill/>
                </a:uFill>
              </a:rPr>
              <a:t> century</a:t>
            </a:r>
            <a:br>
              <a:rPr sz="2400">
                <a:uFill>
                  <a:solidFill/>
                </a:uFill>
              </a:rPr>
            </a:br>
            <a:r>
              <a:rPr sz="2400">
                <a:uFill>
                  <a:solidFill/>
                </a:uFill>
              </a:rPr>
              <a:t>in science and engineering.</a:t>
            </a: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Mergesort.  </a:t>
            </a:r>
            <a:r>
              <a:rPr sz="2400">
                <a:solidFill>
                  <a:srgbClr val="606060"/>
                </a:solidFill>
                <a:uFill>
                  <a:solidFill>
                    <a:srgbClr val="606060"/>
                  </a:solidFill>
                </a:uFill>
              </a:rPr>
              <a:t>[last lecture]</a:t>
            </a: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r>
              <a:rPr sz="2400">
                <a:solidFill>
                  <a:srgbClr val="005493"/>
                </a:solidFill>
                <a:uFill>
                  <a:solidFill>
                    <a:srgbClr val="0048AA"/>
                  </a:solidFill>
                </a:uFill>
              </a:rPr>
              <a:t>Quicksort.  </a:t>
            </a:r>
            <a:r>
              <a:rPr sz="2400">
                <a:solidFill>
                  <a:srgbClr val="606060"/>
                </a:solidFill>
                <a:uFill>
                  <a:solidFill>
                    <a:srgbClr val="606060"/>
                  </a:solidFill>
                </a:uFill>
              </a:rPr>
              <a:t>[this lecture]</a:t>
            </a:r>
          </a:p>
        </p:txBody>
      </p:sp>
      <p:grpSp>
        <p:nvGrpSpPr>
          <p:cNvPr id="59" name="Group 59"/>
          <p:cNvGrpSpPr/>
          <p:nvPr/>
        </p:nvGrpSpPr>
        <p:grpSpPr>
          <a:xfrm>
            <a:off x="1415946" y="7531100"/>
            <a:ext cx="10717679" cy="1282701"/>
            <a:chOff x="57046" y="0"/>
            <a:chExt cx="10717677" cy="1282700"/>
          </a:xfrm>
        </p:grpSpPr>
        <p:pic>
          <p:nvPicPr>
            <p:cNvPr id="50" name="url?sa=i&amp;rct=j&amp;q=&amp;esrc=s&amp;source=images&amp;cd=&amp;docid=bXdZEwUznBusTM&amp;tbnid=Epn1fxeo22gqJM-&amp;ved=0CAUQjRw&amp;url=https%3A%2F%2Ftwitter.com%2FMATLAB&amp;ei=-98BU7fcF7OtsAS-xIGIAQ&amp;bvm=bv.61535280,d.png"/>
            <p:cNvPicPr/>
            <p:nvPr/>
          </p:nvPicPr>
          <p:blipFill>
            <a:blip r:embed="rId3">
              <a:extLst/>
            </a:blip>
            <a:stretch>
              <a:fillRect/>
            </a:stretch>
          </p:blipFill>
          <p:spPr>
            <a:xfrm>
              <a:off x="7550546" y="241894"/>
              <a:ext cx="889001" cy="771129"/>
            </a:xfrm>
            <a:prstGeom prst="rect">
              <a:avLst/>
            </a:prstGeom>
            <a:ln w="12700" cap="flat">
              <a:noFill/>
              <a:round/>
            </a:ln>
            <a:effectLst/>
          </p:spPr>
        </p:pic>
        <p:pic>
          <p:nvPicPr>
            <p:cNvPr id="51" name="url?sa=i&amp;rct=j&amp;q=&amp;esrc=s&amp;source=images&amp;cd=&amp;docid=rXS4c8anctmgeM&amp;tbnid=JMUfiGVCJ4t4hM-&amp;ved=0CAUQjRw&amp;url=http%3A%2F%2Fsecuritywatch.pcmag.com%2Fvulnerabilities%2F307717-another-critical-java-update-you-.png"/>
            <p:cNvPicPr/>
            <p:nvPr/>
          </p:nvPicPr>
          <p:blipFill>
            <a:blip r:embed="rId4">
              <a:extLst/>
            </a:blip>
            <a:stretch>
              <a:fillRect/>
            </a:stretch>
          </p:blipFill>
          <p:spPr>
            <a:xfrm>
              <a:off x="57046" y="211058"/>
              <a:ext cx="623129" cy="829671"/>
            </a:xfrm>
            <a:prstGeom prst="rect">
              <a:avLst/>
            </a:prstGeom>
            <a:ln w="12700" cap="flat">
              <a:noFill/>
              <a:round/>
            </a:ln>
            <a:effectLst/>
          </p:spPr>
        </p:pic>
        <p:pic>
          <p:nvPicPr>
            <p:cNvPr id="52" name="url?sa=i&amp;rct=j&amp;q=&amp;esrc=s&amp;source=images&amp;cd=&amp;docid=FHsPp_e3xTAoWM&amp;tbnid=k8QhljP2fr_-GM-&amp;ved=0CAUQjRw&amp;url=http%3A%2F%2Fmike.anobile.info%2F2012%2F10%2Fembedding-perl-script-into-wordpress-blog-posts%2F&amp;e.png"/>
            <p:cNvPicPr/>
            <p:nvPr/>
          </p:nvPicPr>
          <p:blipFill>
            <a:blip r:embed="rId5">
              <a:extLst/>
            </a:blip>
            <a:stretch>
              <a:fillRect/>
            </a:stretch>
          </p:blipFill>
          <p:spPr>
            <a:xfrm>
              <a:off x="1117573" y="228600"/>
              <a:ext cx="724044" cy="796529"/>
            </a:xfrm>
            <a:prstGeom prst="rect">
              <a:avLst/>
            </a:prstGeom>
            <a:ln w="12700" cap="flat">
              <a:noFill/>
              <a:round/>
            </a:ln>
            <a:effectLst/>
          </p:spPr>
        </p:pic>
        <p:pic>
          <p:nvPicPr>
            <p:cNvPr id="53" name="url?sa=i&amp;rct=j&amp;q=&amp;esrc=s&amp;source=images&amp;cd=&amp;docid=Ba1bEAqNezUuBM&amp;tbnid=nTaXtSFD9sjcCM-&amp;ved=0CAUQjRw&amp;url=http%3A%2F%2Fwww.gabsoftware.com%2Fdl%2Fruntimes%2Fmicrosoft-visual-c-redistributable-packages%2F.png"/>
            <p:cNvPicPr/>
            <p:nvPr/>
          </p:nvPicPr>
          <p:blipFill>
            <a:blip r:embed="rId6">
              <a:extLst/>
            </a:blip>
            <a:stretch>
              <a:fillRect/>
            </a:stretch>
          </p:blipFill>
          <p:spPr>
            <a:xfrm>
              <a:off x="8881665" y="373447"/>
              <a:ext cx="985442" cy="496157"/>
            </a:xfrm>
            <a:prstGeom prst="rect">
              <a:avLst/>
            </a:prstGeom>
            <a:ln w="12700" cap="flat">
              <a:noFill/>
              <a:round/>
            </a:ln>
            <a:effectLst/>
          </p:spPr>
        </p:pic>
        <p:pic>
          <p:nvPicPr>
            <p:cNvPr id="54" name="url?sa=i&amp;rct=j&amp;q=&amp;esrc=s&amp;source=images&amp;cd=&amp;docid=P6OgN7aBedVRwM&amp;tbnid=K-Vx4u3X1G1ivM-&amp;ved=0CAUQjRw&amp;url=http%3A%2F%2Fwww.unixstickers.com%2Fstickers%2Fcoding_stickers%2Fc-programming-language-shaped-st.png"/>
            <p:cNvPicPr/>
            <p:nvPr/>
          </p:nvPicPr>
          <p:blipFill>
            <a:blip r:embed="rId7">
              <a:extLst/>
            </a:blip>
            <a:stretch>
              <a:fillRect/>
            </a:stretch>
          </p:blipFill>
          <p:spPr>
            <a:xfrm>
              <a:off x="2286000" y="0"/>
              <a:ext cx="1282701" cy="1282701"/>
            </a:xfrm>
            <a:prstGeom prst="rect">
              <a:avLst/>
            </a:prstGeom>
            <a:ln w="12700" cap="flat">
              <a:noFill/>
              <a:round/>
            </a:ln>
            <a:effectLst/>
          </p:spPr>
        </p:pic>
        <p:pic>
          <p:nvPicPr>
            <p:cNvPr id="55" name="url?sa=i&amp;rct=j&amp;q=&amp;esrc=s&amp;source=images&amp;cd=&amp;docid=skbSzn8ZRJJaAM&amp;tbnid=5hFvJRFZhlsfNM-&amp;ved=0CAUQjRw&amp;url=http%3A%2F%2Fwww.recuperosusdatos.com.ar%2Fsistema_unix_linux.php&amp;ei=yuEBU-iXIZOysATb64Bg&amp;bvm=bv..png"/>
            <p:cNvPicPr/>
            <p:nvPr/>
          </p:nvPicPr>
          <p:blipFill>
            <a:blip r:embed="rId8">
              <a:extLst/>
            </a:blip>
            <a:srcRect l="23194" t="8555" r="22053" b="11765"/>
            <a:stretch>
              <a:fillRect/>
            </a:stretch>
          </p:blipFill>
          <p:spPr>
            <a:xfrm>
              <a:off x="4013200" y="250736"/>
              <a:ext cx="749300" cy="775318"/>
            </a:xfrm>
            <a:prstGeom prst="rect">
              <a:avLst/>
            </a:prstGeom>
            <a:ln w="12700" cap="flat">
              <a:noFill/>
              <a:round/>
            </a:ln>
            <a:effectLst/>
          </p:spPr>
        </p:pic>
        <p:pic>
          <p:nvPicPr>
            <p:cNvPr id="56" name="url?sa=i&amp;source=images&amp;cd=&amp;docid=rsk17hZkqoMmwM&amp;tbnid=14KFBzGWTUIvUM&amp;ved=0CAgQjRw&amp;url=http%3A%2F%2Fwww.inwebson.png"/>
            <p:cNvPicPr/>
            <p:nvPr/>
          </p:nvPicPr>
          <p:blipFill>
            <a:blip r:embed="rId9">
              <a:extLst/>
            </a:blip>
            <a:stretch>
              <a:fillRect/>
            </a:stretch>
          </p:blipFill>
          <p:spPr>
            <a:xfrm>
              <a:off x="5204704" y="212265"/>
              <a:ext cx="749323" cy="759051"/>
            </a:xfrm>
            <a:prstGeom prst="rect">
              <a:avLst/>
            </a:prstGeom>
            <a:ln w="12700" cap="flat">
              <a:noFill/>
              <a:round/>
            </a:ln>
            <a:effectLst/>
          </p:spPr>
        </p:pic>
        <p:pic>
          <p:nvPicPr>
            <p:cNvPr id="57" name="url?sa=i&amp;source=images&amp;cd=&amp;docid=CTH1vg1IS3m7vM&amp;tbnid=xxjO-nf6LANTGM&amp;ved=0CAgQjRw&amp;url=http%3A%2F%2Fwww.2ality.com%2F2011%2F10%2Flogo-js.png"/>
            <p:cNvPicPr/>
            <p:nvPr/>
          </p:nvPicPr>
          <p:blipFill>
            <a:blip r:embed="rId10">
              <a:extLst/>
            </a:blip>
            <a:stretch>
              <a:fillRect/>
            </a:stretch>
          </p:blipFill>
          <p:spPr>
            <a:xfrm>
              <a:off x="6400800" y="266700"/>
              <a:ext cx="711201" cy="711201"/>
            </a:xfrm>
            <a:prstGeom prst="rect">
              <a:avLst/>
            </a:prstGeom>
            <a:ln w="12700" cap="flat">
              <a:noFill/>
              <a:round/>
            </a:ln>
            <a:effectLst/>
          </p:spPr>
        </p:pic>
        <p:sp>
          <p:nvSpPr>
            <p:cNvPr id="58" name="Shape 58"/>
            <p:cNvSpPr/>
            <p:nvPr/>
          </p:nvSpPr>
          <p:spPr>
            <a:xfrm>
              <a:off x="10312400" y="368300"/>
              <a:ext cx="462325" cy="457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2400">
                  <a:solidFill>
                    <a:srgbClr val="000000"/>
                  </a:solidFill>
                  <a:uFill>
                    <a:solidFill>
                      <a:srgbClr val="000000"/>
                    </a:solidFill>
                  </a:uFill>
                  <a:latin typeface="Lucida Grande"/>
                  <a:ea typeface="Lucida Grande"/>
                  <a:cs typeface="Lucida Grande"/>
                  <a:sym typeface="Lucida Grande"/>
                </a:defRPr>
              </a:lvl1pPr>
            </a:lstStyle>
            <a:p>
              <a:pPr lvl="0">
                <a:defRPr sz="1800">
                  <a:uFillTx/>
                </a:defRPr>
              </a:pPr>
              <a:r>
                <a:rPr sz="2400">
                  <a:uFill>
                    <a:solidFill/>
                  </a:uFill>
                </a:rPr>
                <a:t>...</a:t>
              </a:r>
            </a:p>
          </p:txBody>
        </p:sp>
      </p:grpSp>
      <p:grpSp>
        <p:nvGrpSpPr>
          <p:cNvPr id="69" name="Group 69"/>
          <p:cNvGrpSpPr/>
          <p:nvPr/>
        </p:nvGrpSpPr>
        <p:grpSpPr>
          <a:xfrm>
            <a:off x="1415946" y="5034808"/>
            <a:ext cx="10704979" cy="893921"/>
            <a:chOff x="57046" y="94508"/>
            <a:chExt cx="10704977" cy="893919"/>
          </a:xfrm>
        </p:grpSpPr>
        <p:pic>
          <p:nvPicPr>
            <p:cNvPr id="60" name="url?sa=i&amp;source=images&amp;cd=&amp;docid=k8g6hhZeO5OFgM&amp;tbnid=Y8hqZOGBnb90kM-&amp;ved=0CAgQjRw&amp;url=http%3A%2F%2Fen.wikibooks.org%2Fwiki%2FNon-Programmer's_Tutorial_for_Python_2.png"/>
            <p:cNvPicPr/>
            <p:nvPr/>
          </p:nvPicPr>
          <p:blipFill>
            <a:blip r:embed="rId11">
              <a:extLst/>
            </a:blip>
            <a:stretch>
              <a:fillRect/>
            </a:stretch>
          </p:blipFill>
          <p:spPr>
            <a:xfrm>
              <a:off x="3810000" y="203200"/>
              <a:ext cx="736600" cy="736600"/>
            </a:xfrm>
            <a:prstGeom prst="rect">
              <a:avLst/>
            </a:prstGeom>
            <a:ln w="12700" cap="flat">
              <a:noFill/>
              <a:round/>
            </a:ln>
            <a:effectLst/>
          </p:spPr>
        </p:pic>
        <p:pic>
          <p:nvPicPr>
            <p:cNvPr id="61" name="url?sa=i&amp;rct=j&amp;q=&amp;esrc=s&amp;source=images&amp;cd=&amp;docid=FHsPp_e3xTAoWM&amp;tbnid=k8QhljP2fr_-GM-&amp;ved=0CAUQjRw&amp;url=http%3A%2F%2Fmike.anobile.info%2F2012%2F10%2Fembedding-perl-script-into-wordpress-blog-posts%2F&amp;e.tiff"/>
            <p:cNvPicPr/>
            <p:nvPr/>
          </p:nvPicPr>
          <p:blipFill>
            <a:blip r:embed="rId5">
              <a:extLst/>
            </a:blip>
            <a:stretch>
              <a:fillRect/>
            </a:stretch>
          </p:blipFill>
          <p:spPr>
            <a:xfrm>
              <a:off x="1232473" y="165100"/>
              <a:ext cx="724044" cy="796529"/>
            </a:xfrm>
            <a:prstGeom prst="rect">
              <a:avLst/>
            </a:prstGeom>
            <a:ln w="12700" cap="flat">
              <a:noFill/>
              <a:round/>
            </a:ln>
            <a:effectLst/>
          </p:spPr>
        </p:pic>
        <p:pic>
          <p:nvPicPr>
            <p:cNvPr id="62" name="url?sa=i&amp;rct=j&amp;q=&amp;esrc=s&amp;source=images&amp;cd=&amp;docid=rXS4c8anctmgeM&amp;tbnid=JMUfiGVCJ4t4hM-&amp;ved=0CAUQjRw&amp;url=http%3A%2F%2Fsecuritywatch.pcmag.com%2Fvulnerabilities%2F307717-another-critical-java-update-you-.tiff"/>
            <p:cNvPicPr/>
            <p:nvPr/>
          </p:nvPicPr>
          <p:blipFill>
            <a:blip r:embed="rId4">
              <a:extLst/>
            </a:blip>
            <a:stretch>
              <a:fillRect/>
            </a:stretch>
          </p:blipFill>
          <p:spPr>
            <a:xfrm>
              <a:off x="57046" y="155178"/>
              <a:ext cx="623129" cy="829671"/>
            </a:xfrm>
            <a:prstGeom prst="rect">
              <a:avLst/>
            </a:prstGeom>
            <a:ln w="12700" cap="flat">
              <a:noFill/>
              <a:round/>
            </a:ln>
            <a:effectLst/>
          </p:spPr>
        </p:pic>
        <p:pic>
          <p:nvPicPr>
            <p:cNvPr id="63" name="url?sa=i&amp;rct=j&amp;q=&amp;esrc=s&amp;source=images&amp;cd=&amp;docid=aOffPJ-CLqgH8M&amp;tbnid=y1XXsjFpvRiRlM-&amp;ved=0CAUQjRw&amp;url=http%3A%2F%2Fdribbble.com%2Fjwkratz&amp;ei=1OABU-e_HqbksATEjoLIDw&amp;bvm=bv.61535280,d.png"/>
            <p:cNvPicPr/>
            <p:nvPr/>
          </p:nvPicPr>
          <p:blipFill>
            <a:blip r:embed="rId12">
              <a:extLst/>
            </a:blip>
            <a:stretch>
              <a:fillRect/>
            </a:stretch>
          </p:blipFill>
          <p:spPr>
            <a:xfrm>
              <a:off x="2532445" y="160250"/>
              <a:ext cx="721930" cy="811114"/>
            </a:xfrm>
            <a:prstGeom prst="rect">
              <a:avLst/>
            </a:prstGeom>
            <a:ln w="12700" cap="flat">
              <a:noFill/>
              <a:round/>
            </a:ln>
            <a:effectLst/>
          </p:spPr>
        </p:pic>
        <p:pic>
          <p:nvPicPr>
            <p:cNvPr id="64" name="url?sa=i&amp;rct=j&amp;q=&amp;esrc=s&amp;source=images&amp;cd=&amp;docid=T8pZmhlU57PptM&amp;tbnid=h5SGmJuW9yNsuM-&amp;ved=0CAUQjRw&amp;url=http%3A%2F%2Fblog.mozilla.org%2Ffaaborg%2F2009%2F06%2F18%2Fthe-new-firefox-icon%2F&amp;ei=SuIBU7f3HbL.png"/>
            <p:cNvPicPr/>
            <p:nvPr/>
          </p:nvPicPr>
          <p:blipFill>
            <a:blip r:embed="rId13">
              <a:extLst/>
            </a:blip>
            <a:stretch>
              <a:fillRect/>
            </a:stretch>
          </p:blipFill>
          <p:spPr>
            <a:xfrm>
              <a:off x="5105400" y="203200"/>
              <a:ext cx="736600" cy="736600"/>
            </a:xfrm>
            <a:prstGeom prst="rect">
              <a:avLst/>
            </a:prstGeom>
            <a:ln w="12700" cap="flat">
              <a:noFill/>
              <a:round/>
            </a:ln>
            <a:effectLst/>
          </p:spPr>
        </p:pic>
        <p:pic>
          <p:nvPicPr>
            <p:cNvPr id="65" name="url?sa=i&amp;source=images&amp;cd=&amp;docid=CTH1vg1IS3m7vM&amp;tbnid=xxjO-nf6LANTGM&amp;ved=0CAgQjRw&amp;url=http%3A%2F%2Fwww.2ality.com%2F2011%2F10%2Flogo-js.png"/>
            <p:cNvPicPr/>
            <p:nvPr/>
          </p:nvPicPr>
          <p:blipFill>
            <a:blip r:embed="rId10">
              <a:extLst/>
            </a:blip>
            <a:stretch>
              <a:fillRect/>
            </a:stretch>
          </p:blipFill>
          <p:spPr>
            <a:xfrm>
              <a:off x="6400800" y="215900"/>
              <a:ext cx="711201" cy="711201"/>
            </a:xfrm>
            <a:prstGeom prst="rect">
              <a:avLst/>
            </a:prstGeom>
            <a:ln w="12700" cap="flat">
              <a:noFill/>
              <a:round/>
            </a:ln>
            <a:effectLst/>
          </p:spPr>
        </p:pic>
        <p:sp>
          <p:nvSpPr>
            <p:cNvPr id="66" name="Shape 66"/>
            <p:cNvSpPr/>
            <p:nvPr/>
          </p:nvSpPr>
          <p:spPr>
            <a:xfrm>
              <a:off x="10299700" y="317500"/>
              <a:ext cx="462325" cy="457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2400">
                  <a:solidFill>
                    <a:srgbClr val="000000"/>
                  </a:solidFill>
                  <a:uFill>
                    <a:solidFill>
                      <a:srgbClr val="000000"/>
                    </a:solidFill>
                  </a:uFill>
                  <a:latin typeface="Lucida Grande"/>
                  <a:ea typeface="Lucida Grande"/>
                  <a:cs typeface="Lucida Grande"/>
                  <a:sym typeface="Lucida Grande"/>
                </a:defRPr>
              </a:lvl1pPr>
            </a:lstStyle>
            <a:p>
              <a:pPr lvl="0">
                <a:defRPr sz="1800">
                  <a:uFillTx/>
                </a:defRPr>
              </a:pPr>
              <a:r>
                <a:rPr sz="2400">
                  <a:uFill>
                    <a:solidFill/>
                  </a:uFill>
                </a:rPr>
                <a:t>...</a:t>
              </a:r>
            </a:p>
          </p:txBody>
        </p:sp>
        <p:pic>
          <p:nvPicPr>
            <p:cNvPr id="67" name="imgres?imgurl&amp;imgrefurl=http%3A%2F%2Fnonsenseinbasic.blogspot.png"/>
            <p:cNvPicPr/>
            <p:nvPr/>
          </p:nvPicPr>
          <p:blipFill>
            <a:blip r:embed="rId14">
              <a:extLst/>
            </a:blip>
            <a:stretch>
              <a:fillRect/>
            </a:stretch>
          </p:blipFill>
          <p:spPr>
            <a:xfrm>
              <a:off x="8986829" y="94508"/>
              <a:ext cx="753270" cy="893921"/>
            </a:xfrm>
            <a:prstGeom prst="rect">
              <a:avLst/>
            </a:prstGeom>
            <a:ln w="12700" cap="flat">
              <a:noFill/>
              <a:round/>
            </a:ln>
            <a:effectLst/>
          </p:spPr>
        </p:pic>
        <p:pic>
          <p:nvPicPr>
            <p:cNvPr id="68" name="logo.png"/>
            <p:cNvPicPr/>
            <p:nvPr/>
          </p:nvPicPr>
          <p:blipFill>
            <a:blip r:embed="rId15">
              <a:extLst/>
            </a:blip>
            <a:srcRect/>
            <a:stretch>
              <a:fillRect/>
            </a:stretch>
          </p:blipFill>
          <p:spPr>
            <a:xfrm>
              <a:off x="7670800" y="165100"/>
              <a:ext cx="762001" cy="762001"/>
            </a:xfrm>
            <a:prstGeom prst="rect">
              <a:avLst/>
            </a:prstGeom>
            <a:ln w="12700" cap="flat">
              <a:noFill/>
              <a:round/>
            </a:ln>
            <a:effectLst/>
          </p:spPr>
        </p:pic>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43" name="Shape 143"/>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44" name="Shape 144"/>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45" name="Shape 145"/>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46" name="Table 146"/>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47" name="Shape 147"/>
          <p:cNvSpPr/>
          <p:nvPr/>
        </p:nvSpPr>
        <p:spPr>
          <a:xfrm>
            <a:off x="2971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48" name="Shape 148"/>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49" name="Shape 149"/>
          <p:cNvSpPr/>
          <p:nvPr/>
        </p:nvSpPr>
        <p:spPr>
          <a:xfrm>
            <a:off x="7226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50" name="Shape 150"/>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51" name="Shape 151"/>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and exchange a[i] with a[j]</a:t>
            </a:r>
          </a:p>
        </p:txBody>
      </p:sp>
    </p:spTree>
    <p:extLst>
      <p:ext uri="{BB962C8B-B14F-4D97-AF65-F5344CB8AC3E}">
        <p14:creationId xmlns:p14="http://schemas.microsoft.com/office/powerpoint/2010/main" val="18976999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54" name="Shape 15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55" name="Shape 155"/>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56" name="Shape 156"/>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57" name="Table 157"/>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58" name="Shape 158"/>
          <p:cNvSpPr/>
          <p:nvPr/>
        </p:nvSpPr>
        <p:spPr>
          <a:xfrm>
            <a:off x="2971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59" name="Shape 159"/>
          <p:cNvSpPr/>
          <p:nvPr/>
        </p:nvSpPr>
        <p:spPr>
          <a:xfrm>
            <a:off x="3111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60" name="Shape 160"/>
          <p:cNvSpPr/>
          <p:nvPr/>
        </p:nvSpPr>
        <p:spPr>
          <a:xfrm>
            <a:off x="7226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61" name="Shape 161"/>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2478720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64" name="Shape 16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65" name="Shape 165"/>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66" name="Shape 166"/>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67" name="Table 167"/>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68" name="Shape 168"/>
          <p:cNvSpPr/>
          <p:nvPr/>
        </p:nvSpPr>
        <p:spPr>
          <a:xfrm>
            <a:off x="37084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69" name="Shape 169"/>
          <p:cNvSpPr/>
          <p:nvPr/>
        </p:nvSpPr>
        <p:spPr>
          <a:xfrm>
            <a:off x="38481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70" name="Shape 170"/>
          <p:cNvSpPr/>
          <p:nvPr/>
        </p:nvSpPr>
        <p:spPr>
          <a:xfrm>
            <a:off x="7226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71" name="Shape 171"/>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1735417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74" name="Shape 17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75" name="Shape 175"/>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76" name="Shape 176"/>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77" name="Table 177"/>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78" name="Shape 178"/>
          <p:cNvSpPr/>
          <p:nvPr/>
        </p:nvSpPr>
        <p:spPr>
          <a:xfrm>
            <a:off x="43942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79" name="Shape 179"/>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80" name="Shape 180"/>
          <p:cNvSpPr/>
          <p:nvPr/>
        </p:nvSpPr>
        <p:spPr>
          <a:xfrm>
            <a:off x="72263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81" name="Shape 181"/>
          <p:cNvSpPr/>
          <p:nvPr/>
        </p:nvSpPr>
        <p:spPr>
          <a:xfrm>
            <a:off x="7366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82" name="Shape 182"/>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11754369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85" name="Shape 18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86" name="Shape 186"/>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87" name="Shape 187"/>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88" name="Table 188"/>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89" name="Shape 189"/>
          <p:cNvSpPr/>
          <p:nvPr/>
        </p:nvSpPr>
        <p:spPr>
          <a:xfrm>
            <a:off x="43942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90" name="Shape 19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91" name="Shape 191"/>
          <p:cNvSpPr/>
          <p:nvPr/>
        </p:nvSpPr>
        <p:spPr>
          <a:xfrm>
            <a:off x="65405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92" name="Shape 192"/>
          <p:cNvSpPr/>
          <p:nvPr/>
        </p:nvSpPr>
        <p:spPr>
          <a:xfrm>
            <a:off x="6680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335745049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95" name="Shape 19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196" name="Shape 196"/>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97" name="Shape 197"/>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98" name="Table 198"/>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99" name="Shape 199"/>
          <p:cNvSpPr/>
          <p:nvPr/>
        </p:nvSpPr>
        <p:spPr>
          <a:xfrm>
            <a:off x="43942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00" name="Shape 20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01" name="Shape 201"/>
          <p:cNvSpPr/>
          <p:nvPr/>
        </p:nvSpPr>
        <p:spPr>
          <a:xfrm>
            <a:off x="5791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02" name="Shape 202"/>
          <p:cNvSpPr/>
          <p:nvPr/>
        </p:nvSpPr>
        <p:spPr>
          <a:xfrm>
            <a:off x="5930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12690526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05" name="Shape 20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06" name="Shape 206"/>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07" name="Shape 207"/>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08" name="Table 208"/>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09" name="Shape 209"/>
          <p:cNvSpPr/>
          <p:nvPr/>
        </p:nvSpPr>
        <p:spPr>
          <a:xfrm>
            <a:off x="43942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10" name="Shape 210"/>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11" name="Shape 211"/>
          <p:cNvSpPr/>
          <p:nvPr/>
        </p:nvSpPr>
        <p:spPr>
          <a:xfrm>
            <a:off x="51308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12" name="Shape 212"/>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13" name="Shape 213"/>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and exchange a[i] with a[j]</a:t>
            </a:r>
          </a:p>
        </p:txBody>
      </p:sp>
    </p:spTree>
    <p:extLst>
      <p:ext uri="{BB962C8B-B14F-4D97-AF65-F5344CB8AC3E}">
        <p14:creationId xmlns:p14="http://schemas.microsoft.com/office/powerpoint/2010/main" val="15344004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16" name="Shape 21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17" name="Shape 217"/>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18" name="Shape 218"/>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19" name="Table 219"/>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20" name="Shape 220"/>
          <p:cNvSpPr/>
          <p:nvPr/>
        </p:nvSpPr>
        <p:spPr>
          <a:xfrm>
            <a:off x="43942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21" name="Shape 221"/>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22" name="Shape 222"/>
          <p:cNvSpPr/>
          <p:nvPr/>
        </p:nvSpPr>
        <p:spPr>
          <a:xfrm>
            <a:off x="51308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23" name="Shape 223"/>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22960531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26" name="Shape 22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27" name="Shape 227"/>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28" name="Shape 228"/>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29" name="Table 229"/>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30" name="Shape 230"/>
          <p:cNvSpPr/>
          <p:nvPr/>
        </p:nvSpPr>
        <p:spPr>
          <a:xfrm>
            <a:off x="49149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31" name="Shape 231"/>
          <p:cNvSpPr/>
          <p:nvPr/>
        </p:nvSpPr>
        <p:spPr>
          <a:xfrm>
            <a:off x="5054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32" name="Shape 232"/>
          <p:cNvSpPr/>
          <p:nvPr/>
        </p:nvSpPr>
        <p:spPr>
          <a:xfrm>
            <a:off x="51308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33" name="Shape 233"/>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34" name="Shape 234"/>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i scan because a[i] &gt;= a[lo]</a:t>
            </a:r>
          </a:p>
        </p:txBody>
      </p:sp>
    </p:spTree>
    <p:extLst>
      <p:ext uri="{BB962C8B-B14F-4D97-AF65-F5344CB8AC3E}">
        <p14:creationId xmlns:p14="http://schemas.microsoft.com/office/powerpoint/2010/main" val="92480506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37" name="Shape 23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38" name="Shape 238"/>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39" name="Shape 239"/>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40" name="Table 240"/>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41" name="Shape 241"/>
          <p:cNvSpPr/>
          <p:nvPr/>
        </p:nvSpPr>
        <p:spPr>
          <a:xfrm>
            <a:off x="5130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42" name="Shape 242"/>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43" name="Shape 243"/>
          <p:cNvSpPr/>
          <p:nvPr/>
        </p:nvSpPr>
        <p:spPr>
          <a:xfrm>
            <a:off x="4394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44" name="Shape 244"/>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45" name="Shape 245"/>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stop j scan because a[j] &lt;= a[lo]</a:t>
            </a:r>
          </a:p>
        </p:txBody>
      </p:sp>
    </p:spTree>
    <p:extLst>
      <p:ext uri="{BB962C8B-B14F-4D97-AF65-F5344CB8AC3E}">
        <p14:creationId xmlns:p14="http://schemas.microsoft.com/office/powerpoint/2010/main" val="23087163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a:t>
            </a:fld>
            <a:endParaRPr sz="1200">
              <a:uFill>
                <a:solidFill/>
              </a:uFill>
            </a:endParaRPr>
          </a:p>
        </p:txBody>
      </p:sp>
      <p:sp>
        <p:nvSpPr>
          <p:cNvPr id="74" name="Shape 74"/>
          <p:cNvSpPr>
            <a:spLocks noGrp="1"/>
          </p:cNvSpPr>
          <p:nvPr>
            <p:ph type="title"/>
          </p:nvPr>
        </p:nvSpPr>
        <p:spPr>
          <a:prstGeom prst="rect">
            <a:avLst/>
          </a:prstGeom>
        </p:spPr>
        <p:txBody>
          <a:bodyPr/>
          <a:lstStyle/>
          <a:p>
            <a:pPr lvl="0">
              <a:defRPr sz="1800">
                <a:uFillTx/>
              </a:defRPr>
            </a:pPr>
            <a:r>
              <a:rPr sz="2800">
                <a:uFill>
                  <a:solidFill/>
                </a:uFill>
              </a:rPr>
              <a:t>Quicksort t-shirt</a:t>
            </a:r>
          </a:p>
        </p:txBody>
      </p:sp>
      <p:pic>
        <p:nvPicPr>
          <p:cNvPr id="75" name="quicksort-tshirt.png"/>
          <p:cNvPicPr/>
          <p:nvPr/>
        </p:nvPicPr>
        <p:blipFill>
          <a:blip r:embed="rId3">
            <a:extLst/>
          </a:blip>
          <a:srcRect r="1676" b="12493"/>
          <a:stretch>
            <a:fillRect/>
          </a:stretch>
        </p:blipFill>
        <p:spPr>
          <a:xfrm>
            <a:off x="1893225" y="1585793"/>
            <a:ext cx="9207501" cy="7786807"/>
          </a:xfrm>
          <a:prstGeom prst="rect">
            <a:avLst/>
          </a:prstGeom>
          <a:ln w="12700">
            <a:round/>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48" name="Shape 24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When pointers cross.</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49" name="Shape 249"/>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50" name="Shape 250"/>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51" name="Table 251"/>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52" name="Shape 252"/>
          <p:cNvSpPr/>
          <p:nvPr/>
        </p:nvSpPr>
        <p:spPr>
          <a:xfrm>
            <a:off x="5130800" y="7454900"/>
            <a:ext cx="231740"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253" name="Shape 253"/>
          <p:cNvSpPr/>
          <p:nvPr/>
        </p:nvSpPr>
        <p:spPr>
          <a:xfrm>
            <a:off x="5270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54" name="Shape 254"/>
          <p:cNvSpPr/>
          <p:nvPr/>
        </p:nvSpPr>
        <p:spPr>
          <a:xfrm>
            <a:off x="4394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55" name="Shape 255"/>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56" name="Shape 256"/>
          <p:cNvSpPr/>
          <p:nvPr/>
        </p:nvSpPr>
        <p:spPr>
          <a:xfrm>
            <a:off x="637381" y="9004300"/>
            <a:ext cx="11353801" cy="393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pointers cross: exchange a[lo] with a[j]</a:t>
            </a:r>
          </a:p>
        </p:txBody>
      </p:sp>
    </p:spTree>
    <p:extLst>
      <p:ext uri="{BB962C8B-B14F-4D97-AF65-F5344CB8AC3E}">
        <p14:creationId xmlns:p14="http://schemas.microsoft.com/office/powerpoint/2010/main" val="305818679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259" name="Shape 25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Repeat until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a:solidFill>
                  <a:srgbClr val="005493"/>
                </a:solidFill>
                <a:uFill>
                  <a:solidFill>
                    <a:srgbClr val="0048AA"/>
                  </a:solidFill>
                </a:uFill>
              </a:rPr>
              <a:t> and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a:solidFill>
                  <a:srgbClr val="005493"/>
                </a:solidFill>
                <a:uFill>
                  <a:solidFill>
                    <a:srgbClr val="0048AA"/>
                  </a:solidFill>
                </a:uFill>
              </a:rPr>
              <a:t> pointers cross.</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 so long as </a:t>
            </a:r>
            <a:r>
              <a:rPr sz="2000">
                <a:uFill>
                  <a:solidFill/>
                </a:uFill>
                <a:latin typeface="Lucida Sans Typewriter Regular"/>
                <a:ea typeface="Lucida Sans Typewriter Regular"/>
                <a:cs typeface="Lucida Sans Typewriter Regular"/>
                <a:sym typeface="Lucida Sans Typewriter Regular"/>
              </a:rPr>
              <a:t>(a[i] &lt; 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from right to left so long as </a:t>
            </a:r>
            <a:r>
              <a:rPr sz="2000">
                <a:uFill>
                  <a:solidFill/>
                </a:uFill>
                <a:latin typeface="Lucida Sans Typewriter Regular"/>
                <a:ea typeface="Lucida Sans Typewriter Regular"/>
                <a:cs typeface="Lucida Sans Typewriter Regular"/>
                <a:sym typeface="Lucida Sans Typewriter Regular"/>
              </a:rPr>
              <a:t>(a[j] &gt; a[lo])</a:t>
            </a:r>
            <a:r>
              <a:rPr sz="2400">
                <a:uFill>
                  <a:solidFill/>
                </a:uFill>
              </a:rPr>
              <a:t>.</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When pointers cross.</a:t>
            </a:r>
          </a:p>
          <a:p>
            <a:pPr lvl="1">
              <a:defRPr sz="1800">
                <a:uFillTx/>
              </a:defRPr>
            </a:pPr>
            <a:r>
              <a:rPr sz="2400">
                <a:uFill>
                  <a:solidFill/>
                </a:uFill>
              </a:rPr>
              <a:t>Exchange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a:t>
            </a:r>
          </a:p>
        </p:txBody>
      </p:sp>
      <p:sp>
        <p:nvSpPr>
          <p:cNvPr id="260" name="Shape 260"/>
          <p:cNvSpPr/>
          <p:nvPr/>
        </p:nvSpPr>
        <p:spPr>
          <a:xfrm>
            <a:off x="762000" y="7454900"/>
            <a:ext cx="35655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261" name="Shape 261"/>
          <p:cNvSpPr/>
          <p:nvPr/>
        </p:nvSpPr>
        <p:spPr>
          <a:xfrm>
            <a:off x="9652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262" name="Table 262"/>
          <p:cNvGraphicFramePr/>
          <p:nvPr/>
        </p:nvGraphicFramePr>
        <p:xfrm>
          <a:off x="635001" y="6210300"/>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263" name="Shape 263"/>
          <p:cNvSpPr/>
          <p:nvPr/>
        </p:nvSpPr>
        <p:spPr>
          <a:xfrm>
            <a:off x="11468100" y="7454900"/>
            <a:ext cx="357847"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264" name="Shape 264"/>
          <p:cNvSpPr/>
          <p:nvPr/>
        </p:nvSpPr>
        <p:spPr>
          <a:xfrm>
            <a:off x="11658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5" name="Shape 265"/>
          <p:cNvSpPr/>
          <p:nvPr/>
        </p:nvSpPr>
        <p:spPr>
          <a:xfrm>
            <a:off x="4394200" y="7454900"/>
            <a:ext cx="234816" cy="330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266" name="Shape 266"/>
          <p:cNvSpPr/>
          <p:nvPr/>
        </p:nvSpPr>
        <p:spPr>
          <a:xfrm>
            <a:off x="4533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7" name="Shape 267"/>
          <p:cNvSpPr/>
          <p:nvPr/>
        </p:nvSpPr>
        <p:spPr>
          <a:xfrm>
            <a:off x="4889500" y="9004300"/>
            <a:ext cx="1702956" cy="3937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partitioned!</a:t>
            </a:r>
          </a:p>
        </p:txBody>
      </p:sp>
    </p:spTree>
    <p:extLst>
      <p:ext uri="{BB962C8B-B14F-4D97-AF65-F5344CB8AC3E}">
        <p14:creationId xmlns:p14="http://schemas.microsoft.com/office/powerpoint/2010/main" val="170198205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 name="Shape 16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32</a:t>
            </a:fld>
            <a:endParaRPr sz="1200">
              <a:uFill>
                <a:solidFill/>
              </a:uFill>
            </a:endParaRPr>
          </a:p>
        </p:txBody>
      </p:sp>
      <p:sp>
        <p:nvSpPr>
          <p:cNvPr id="164" name="Shape 164"/>
          <p:cNvSpPr>
            <a:spLocks noGrp="1"/>
          </p:cNvSpPr>
          <p:nvPr>
            <p:ph type="title"/>
          </p:nvPr>
        </p:nvSpPr>
        <p:spPr>
          <a:prstGeom prst="rect">
            <a:avLst/>
          </a:prstGeom>
        </p:spPr>
        <p:txBody>
          <a:bodyPr/>
          <a:lstStyle/>
          <a:p>
            <a:pPr lvl="0">
              <a:defRPr sz="1800">
                <a:uFillTx/>
              </a:defRPr>
            </a:pPr>
            <a:r>
              <a:rPr sz="2800" dirty="0">
                <a:uFill>
                  <a:solidFill/>
                </a:uFill>
              </a:rPr>
              <a:t>The music of quicksort partitioning (by Brad Lyon)</a:t>
            </a:r>
          </a:p>
        </p:txBody>
      </p:sp>
      <p:pic>
        <p:nvPicPr>
          <p:cNvPr id="165" name="Screen Shot 2014-02-19 at 6.47.04 AM.png"/>
          <p:cNvPicPr/>
          <p:nvPr/>
        </p:nvPicPr>
        <p:blipFill>
          <a:blip r:embed="rId3">
            <a:extLst/>
          </a:blip>
          <a:srcRect t="29923" r="555"/>
          <a:stretch>
            <a:fillRect/>
          </a:stretch>
        </p:blipFill>
        <p:spPr>
          <a:xfrm>
            <a:off x="817750" y="3136900"/>
            <a:ext cx="11374250" cy="3479791"/>
          </a:xfrm>
          <a:prstGeom prst="rect">
            <a:avLst/>
          </a:prstGeom>
          <a:ln w="12700">
            <a:round/>
          </a:ln>
        </p:spPr>
      </p:pic>
      <p:sp>
        <p:nvSpPr>
          <p:cNvPr id="166" name="Shape 166"/>
          <p:cNvSpPr/>
          <p:nvPr/>
        </p:nvSpPr>
        <p:spPr>
          <a:xfrm>
            <a:off x="812800" y="6680200"/>
            <a:ext cx="11379200"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dirty="0">
                <a:uFill>
                  <a:solidFill/>
                </a:uFill>
              </a:rPr>
              <a:t>https://googledrive.com/host/0B2GQktu-wcTicjRaRjV1NmRFN1U/index.html</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33</a:t>
            </a:fld>
            <a:endParaRPr sz="1200">
              <a:uFill>
                <a:solidFill/>
              </a:uFill>
            </a:endParaRPr>
          </a:p>
        </p:txBody>
      </p:sp>
      <p:sp>
        <p:nvSpPr>
          <p:cNvPr id="171" name="Shape 171"/>
          <p:cNvSpPr>
            <a:spLocks noGrp="1"/>
          </p:cNvSpPr>
          <p:nvPr>
            <p:ph type="title"/>
          </p:nvPr>
        </p:nvSpPr>
        <p:spPr>
          <a:prstGeom prst="rect">
            <a:avLst/>
          </a:prstGeom>
        </p:spPr>
        <p:txBody>
          <a:bodyPr/>
          <a:lstStyle/>
          <a:p>
            <a:pPr lvl="0">
              <a:defRPr sz="1800">
                <a:uFillTx/>
              </a:defRPr>
            </a:pPr>
            <a:r>
              <a:rPr sz="2800" dirty="0">
                <a:uFill>
                  <a:solidFill/>
                </a:uFill>
              </a:rPr>
              <a:t>Quicksort:  code for partitioning</a:t>
            </a:r>
          </a:p>
        </p:txBody>
      </p:sp>
      <p:sp>
        <p:nvSpPr>
          <p:cNvPr id="172" name="Shape 172"/>
          <p:cNvSpPr/>
          <p:nvPr/>
        </p:nvSpPr>
        <p:spPr>
          <a:xfrm>
            <a:off x="51363" y="1106312"/>
            <a:ext cx="9344428" cy="7020560"/>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wrap="square" lIns="0" tIns="0" rIns="0" bIns="0">
            <a:spAutoFit/>
          </a:bodyPr>
          <a:lstStyle/>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private static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partition(</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t>
            </a:r>
            <a:r>
              <a:rPr dirty="0">
                <a:uFill>
                  <a:solidFill/>
                </a:uFill>
                <a:latin typeface="Lucida Sans Typewriter Regular"/>
                <a:ea typeface="Lucida Sans Typewriter Regular"/>
                <a:cs typeface="Lucida Sans Typewriter Regular"/>
                <a:sym typeface="Lucida Sans Typewriter Regular"/>
              </a:rPr>
              <a:t>a</a:t>
            </a:r>
            <a:r>
              <a:rPr lang="en-US" dirty="0">
                <a:uFill>
                  <a:solidFill/>
                </a:uFill>
                <a:latin typeface="Lucida Sans Typewriter Regular"/>
                <a:ea typeface="Lucida Sans Typewriter Regular"/>
                <a:cs typeface="Lucida Sans Typewriter Regular"/>
                <a:sym typeface="Lucida Sans Typewriter Regular"/>
              </a:rPr>
              <a:t>[]</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 lo, j = hi+1;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while (true)</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while (</a:t>
            </a:r>
            <a:r>
              <a:rPr lang="en-US" dirty="0">
                <a:uFill>
                  <a:solidFill/>
                </a:uFill>
                <a:latin typeface="Lucida Sans Typewriter Regular"/>
                <a:ea typeface="Lucida Sans Typewriter Regular"/>
                <a:cs typeface="Lucida Sans Typewriter Regular"/>
                <a:sym typeface="Lucida Sans Typewriter Regular"/>
              </a:rPr>
              <a:t>small</a:t>
            </a:r>
            <a:r>
              <a:rPr dirty="0">
                <a:uFill>
                  <a:solidFill/>
                </a:uFill>
                <a:latin typeface="Lucida Sans Typewriter Regular"/>
                <a:ea typeface="Lucida Sans Typewriter Regular"/>
                <a:cs typeface="Lucida Sans Typewriter Regular"/>
                <a:sym typeface="Lucida Sans Typewriter Regular"/>
              </a:rPr>
              <a:t>(a[++</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a[lo]))</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 hi) break;</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while (</a:t>
            </a:r>
            <a:r>
              <a:rPr lang="en-US" dirty="0">
                <a:uFill>
                  <a:solidFill/>
                </a:uFill>
                <a:latin typeface="Lucida Sans Typewriter Regular"/>
                <a:ea typeface="Lucida Sans Typewriter Regular"/>
                <a:cs typeface="Lucida Sans Typewriter Regular"/>
                <a:sym typeface="Lucida Sans Typewriter Regular"/>
              </a:rPr>
              <a:t>small</a:t>
            </a:r>
            <a:r>
              <a:rPr dirty="0">
                <a:uFill>
                  <a:solidFill/>
                </a:uFill>
                <a:latin typeface="Lucida Sans Typewriter Regular"/>
                <a:ea typeface="Lucida Sans Typewriter Regular"/>
                <a:cs typeface="Lucida Sans Typewriter Regular"/>
                <a:sym typeface="Lucida Sans Typewriter Regular"/>
              </a:rPr>
              <a:t>(a[lo], a[--j]))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(j == lo) break;</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&gt;= j) break;</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lang="en-US" dirty="0">
                <a:uFill>
                  <a:solidFill/>
                </a:uFill>
                <a:latin typeface="Lucida Sans Typewriter Regular"/>
                <a:ea typeface="Lucida Sans Typewriter Regular"/>
                <a:cs typeface="Lucida Sans Typewriter Regular"/>
                <a:sym typeface="Lucida Sans Typewriter Regular"/>
              </a:rPr>
              <a:t>swap</a:t>
            </a:r>
            <a:r>
              <a:rPr dirty="0">
                <a:uFill>
                  <a:solidFill/>
                </a:uFill>
                <a:latin typeface="Lucida Sans Typewriter Regular"/>
                <a:ea typeface="Lucida Sans Typewriter Regular"/>
                <a:cs typeface="Lucida Sans Typewriter Regular"/>
                <a:sym typeface="Lucida Sans Typewriter Regular"/>
              </a:rPr>
              <a:t>(a, </a:t>
            </a:r>
            <a:r>
              <a:rPr dirty="0" err="1">
                <a:uFill>
                  <a:solidFill/>
                </a:uFill>
                <a:latin typeface="Lucida Sans Typewriter Regular"/>
                <a:ea typeface="Lucida Sans Typewriter Regular"/>
                <a:cs typeface="Lucida Sans Typewriter Regular"/>
                <a:sym typeface="Lucida Sans Typewriter Regular"/>
              </a:rPr>
              <a:t>i</a:t>
            </a:r>
            <a:r>
              <a:rPr dirty="0">
                <a:uFill>
                  <a:solidFill/>
                </a:uFill>
                <a:latin typeface="Lucida Sans Typewriter Regular"/>
                <a:ea typeface="Lucida Sans Typewriter Regular"/>
                <a:cs typeface="Lucida Sans Typewriter Regular"/>
                <a:sym typeface="Lucida Sans Typewriter Regular"/>
              </a:rPr>
              <a:t>, 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lang="en-US" dirty="0">
                <a:uFill>
                  <a:solidFill/>
                </a:uFill>
                <a:latin typeface="Lucida Sans Typewriter Regular"/>
                <a:ea typeface="Lucida Sans Typewriter Regular"/>
                <a:cs typeface="Lucida Sans Typewriter Regular"/>
                <a:sym typeface="Lucida Sans Typewriter Regular"/>
              </a:rPr>
              <a:t>  swap</a:t>
            </a:r>
            <a:r>
              <a:rPr dirty="0">
                <a:uFill>
                  <a:solidFill/>
                </a:uFill>
                <a:latin typeface="Lucida Sans Typewriter Regular"/>
                <a:ea typeface="Lucida Sans Typewriter Regular"/>
                <a:cs typeface="Lucida Sans Typewriter Regular"/>
                <a:sym typeface="Lucida Sans Typewriter Regular"/>
              </a:rPr>
              <a:t>(a, lo, 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return j;</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p:txBody>
      </p:sp>
      <p:sp>
        <p:nvSpPr>
          <p:cNvPr id="173" name="Shape 173"/>
          <p:cNvSpPr/>
          <p:nvPr/>
        </p:nvSpPr>
        <p:spPr>
          <a:xfrm>
            <a:off x="2701235" y="5781688"/>
            <a:ext cx="4394200"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swap with partitioning item</a:t>
            </a:r>
          </a:p>
        </p:txBody>
      </p:sp>
      <p:sp>
        <p:nvSpPr>
          <p:cNvPr id="174" name="Shape 174"/>
          <p:cNvSpPr/>
          <p:nvPr/>
        </p:nvSpPr>
        <p:spPr>
          <a:xfrm>
            <a:off x="4030501" y="4704607"/>
            <a:ext cx="3060701" cy="330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check if pointers cross</a:t>
            </a:r>
          </a:p>
        </p:txBody>
      </p:sp>
      <p:sp>
        <p:nvSpPr>
          <p:cNvPr id="175" name="Shape 175"/>
          <p:cNvSpPr/>
          <p:nvPr/>
        </p:nvSpPr>
        <p:spPr>
          <a:xfrm>
            <a:off x="4124199" y="3836774"/>
            <a:ext cx="2971801" cy="330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find item on right to swap</a:t>
            </a:r>
          </a:p>
        </p:txBody>
      </p:sp>
      <p:sp>
        <p:nvSpPr>
          <p:cNvPr id="176" name="Shape 176"/>
          <p:cNvSpPr/>
          <p:nvPr/>
        </p:nvSpPr>
        <p:spPr>
          <a:xfrm>
            <a:off x="4898335" y="2991801"/>
            <a:ext cx="2667001" cy="330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find item on left to swap</a:t>
            </a:r>
          </a:p>
        </p:txBody>
      </p:sp>
      <p:sp>
        <p:nvSpPr>
          <p:cNvPr id="177" name="Shape 177"/>
          <p:cNvSpPr/>
          <p:nvPr/>
        </p:nvSpPr>
        <p:spPr>
          <a:xfrm>
            <a:off x="5021948" y="5062183"/>
            <a:ext cx="20701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stStyle>
          <a:p>
            <a:pPr lvl="0">
              <a:defRPr sz="1800">
                <a:solidFill>
                  <a:srgbClr val="000000"/>
                </a:solidFill>
                <a:uFillTx/>
              </a:defRPr>
            </a:pPr>
            <a:r>
              <a:rPr sz="1600">
                <a:solidFill>
                  <a:srgbClr val="8D3124"/>
                </a:solidFill>
                <a:uFill>
                  <a:solidFill>
                    <a:srgbClr val="8D3124"/>
                  </a:solidFill>
                </a:uFill>
              </a:rPr>
              <a:t>swap</a:t>
            </a:r>
          </a:p>
        </p:txBody>
      </p:sp>
      <p:sp>
        <p:nvSpPr>
          <p:cNvPr id="178" name="Shape 178"/>
          <p:cNvSpPr/>
          <p:nvPr/>
        </p:nvSpPr>
        <p:spPr>
          <a:xfrm>
            <a:off x="4235174" y="7126356"/>
            <a:ext cx="4927600"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stStyle>
          <a:p>
            <a:pPr lvl="0">
              <a:defRPr sz="1800">
                <a:solidFill>
                  <a:srgbClr val="000000"/>
                </a:solidFill>
                <a:uFillTx/>
              </a:defRPr>
            </a:pPr>
            <a:r>
              <a:rPr sz="1600" dirty="0">
                <a:solidFill>
                  <a:srgbClr val="8D3124"/>
                </a:solidFill>
                <a:uFill>
                  <a:solidFill>
                    <a:srgbClr val="8D3124"/>
                  </a:solidFill>
                </a:uFill>
              </a:rPr>
              <a:t>return index of item now known to be in place</a:t>
            </a:r>
          </a:p>
        </p:txBody>
      </p:sp>
      <p:pic>
        <p:nvPicPr>
          <p:cNvPr id="2" name="Picture 1"/>
          <p:cNvPicPr>
            <a:picLocks noChangeAspect="1"/>
          </p:cNvPicPr>
          <p:nvPr/>
        </p:nvPicPr>
        <p:blipFill>
          <a:blip r:embed="rId3"/>
          <a:stretch>
            <a:fillRect/>
          </a:stretch>
        </p:blipFill>
        <p:spPr>
          <a:xfrm>
            <a:off x="8349933" y="3381020"/>
            <a:ext cx="4562475" cy="33623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34</a:t>
            </a:fld>
            <a:endParaRPr sz="1200">
              <a:uFill>
                <a:solidFill/>
              </a:uFill>
            </a:endParaRPr>
          </a:p>
        </p:txBody>
      </p:sp>
      <p:sp>
        <p:nvSpPr>
          <p:cNvPr id="189" name="Shape 189"/>
          <p:cNvSpPr>
            <a:spLocks noGrp="1"/>
          </p:cNvSpPr>
          <p:nvPr>
            <p:ph type="title"/>
          </p:nvPr>
        </p:nvSpPr>
        <p:spPr>
          <a:prstGeom prst="rect">
            <a:avLst/>
          </a:prstGeom>
        </p:spPr>
        <p:txBody>
          <a:bodyPr/>
          <a:lstStyle/>
          <a:p>
            <a:pPr lvl="0">
              <a:defRPr sz="1800">
                <a:uFillTx/>
              </a:defRPr>
            </a:pPr>
            <a:r>
              <a:rPr sz="2800">
                <a:uFill>
                  <a:solidFill/>
                </a:uFill>
              </a:rPr>
              <a:t>Quicksort:  Java implementation</a:t>
            </a:r>
          </a:p>
        </p:txBody>
      </p:sp>
      <p:sp>
        <p:nvSpPr>
          <p:cNvPr id="190" name="Shape 190"/>
          <p:cNvSpPr/>
          <p:nvPr/>
        </p:nvSpPr>
        <p:spPr>
          <a:xfrm>
            <a:off x="714305" y="2001520"/>
            <a:ext cx="9283701" cy="7834324"/>
          </a:xfrm>
          <a:prstGeom prst="rect">
            <a:avLst/>
          </a:prstGeom>
          <a:solidFill>
            <a:srgbClr val="CBCBCB"/>
          </a:solidFill>
          <a:ln w="12700">
            <a:round/>
          </a:ln>
          <a:effectLst>
            <a:outerShdw blurRad="127000" dist="76200" dir="2700000" rotWithShape="0">
              <a:srgbClr val="000000">
                <a:alpha val="75000"/>
              </a:srgbClr>
            </a:outerShdw>
          </a:effectLst>
          <a:extLst>
            <a:ext uri="{C572A759-6A51-4108-AA02-DFA0A04FC94B}">
              <ma14:wrappingTextBoxFlag xmlns="" xmlns:ma14="http://schemas.microsoft.com/office/mac/drawingml/2011/main" val="1"/>
            </a:ext>
          </a:extLst>
        </p:spPr>
        <p:txBody>
          <a:bodyPr lIns="254000" tIns="254000" rIns="254000" bIns="254000">
            <a:spAutoFit/>
          </a:bodyPr>
          <a:lstStyle/>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class Quick</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a:t>
            </a:r>
          </a:p>
          <a:p>
            <a:pPr marL="7224" marR="7224" lvl="0">
              <a:lnSpc>
                <a:spcPct val="140000"/>
              </a:lnSpc>
              <a:defRPr sz="1800">
                <a:solidFill>
                  <a:srgbClr val="000000"/>
                </a:solidFill>
                <a:uFillTx/>
              </a:defRPr>
            </a:pP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partition(</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t>
            </a:r>
            <a:r>
              <a:rPr dirty="0">
                <a:uFill>
                  <a:solidFill/>
                </a:uFill>
                <a:latin typeface="Lucida Sans Typewriter Regular"/>
                <a:ea typeface="Lucida Sans Typewriter Regular"/>
                <a:cs typeface="Lucida Sans Typewriter Regular"/>
                <a:sym typeface="Lucida Sans Typewriter Regular"/>
              </a:rPr>
              <a:t>a</a:t>
            </a:r>
            <a:r>
              <a:rPr lang="en-US" dirty="0">
                <a:uFill>
                  <a:solidFill/>
                </a:uFill>
                <a:latin typeface="Lucida Sans Typewriter Regular"/>
                <a:ea typeface="Lucida Sans Typewriter Regular"/>
                <a:cs typeface="Lucida Sans Typewriter Regular"/>
                <a:sym typeface="Lucida Sans Typewriter Regular"/>
              </a:rPr>
              <a:t>[]</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  </a:t>
            </a:r>
            <a:r>
              <a:rPr dirty="0">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see previous slide */</a:t>
            </a: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void sort(</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t>
            </a:r>
            <a:r>
              <a:rPr dirty="0">
                <a:uFill>
                  <a:solidFill/>
                </a:uFill>
                <a:latin typeface="Lucida Sans Typewriter Regular"/>
                <a:ea typeface="Lucida Sans Typewriter Regular"/>
                <a:cs typeface="Lucida Sans Typewriter Regular"/>
                <a:sym typeface="Lucida Sans Typewriter Regular"/>
              </a:rPr>
              <a:t>a</a:t>
            </a:r>
            <a:r>
              <a:rPr lang="en-US" dirty="0">
                <a:uFill>
                  <a:solidFill/>
                </a:uFill>
                <a:latin typeface="Lucida Sans Typewriter Regular"/>
                <a:ea typeface="Lucida Sans Typewriter Regular"/>
                <a:cs typeface="Lucida Sans Typewriter Regular"/>
                <a:sym typeface="Lucida Sans Typewriter Regular"/>
              </a:rPr>
              <a:t>[]</a:t>
            </a:r>
            <a:r>
              <a:rPr dirty="0">
                <a:uFill>
                  <a:solidFill/>
                </a:uFill>
                <a:latin typeface="Lucida Sans Typewriter Regular"/>
                <a:ea typeface="Lucida Sans Typewriter Regular"/>
                <a:cs typeface="Lucida Sans Typewriter Regular"/>
                <a:sym typeface="Lucida Sans Typewriter Regular"/>
              </a:rPr>
              <a:t>)</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StdRandom.shuffle</a:t>
            </a:r>
            <a:r>
              <a:rPr dirty="0">
                <a:uFill>
                  <a:solidFill/>
                </a:uFill>
                <a:latin typeface="Lucida Sans Typewriter Regular"/>
                <a:ea typeface="Lucida Sans Typewriter Regular"/>
                <a:cs typeface="Lucida Sans Typewriter Regular"/>
                <a:sym typeface="Lucida Sans Typewriter Regular"/>
              </a:rPr>
              <a:t>(a);</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0, </a:t>
            </a:r>
            <a:r>
              <a:rPr dirty="0" err="1">
                <a:uFill>
                  <a:solidFill/>
                </a:uFill>
                <a:latin typeface="Lucida Sans Typewriter Regular"/>
                <a:ea typeface="Lucida Sans Typewriter Regular"/>
                <a:cs typeface="Lucida Sans Typewriter Regular"/>
                <a:sym typeface="Lucida Sans Typewriter Regular"/>
              </a:rPr>
              <a:t>a.length</a:t>
            </a:r>
            <a:r>
              <a:rPr dirty="0">
                <a:uFill>
                  <a:solidFill/>
                </a:uFill>
                <a:latin typeface="Lucida Sans Typewriter Regular"/>
                <a:ea typeface="Lucida Sans Typewriter Regular"/>
                <a:cs typeface="Lucida Sans Typewriter Regular"/>
                <a:sym typeface="Lucida Sans Typewriter Regular"/>
              </a:rPr>
              <a:t> - 1);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void sort(</a:t>
            </a:r>
            <a:r>
              <a:rPr lang="en-US" dirty="0" err="1">
                <a:uFill>
                  <a:solidFill/>
                </a:uFill>
                <a:latin typeface="Lucida Sans Typewriter Regular"/>
                <a:ea typeface="Lucida Sans Typewriter Regular"/>
                <a:cs typeface="Lucida Sans Typewriter Regular"/>
                <a:sym typeface="Lucida Sans Typewriter Regular"/>
              </a:rPr>
              <a:t>int</a:t>
            </a:r>
            <a:r>
              <a:rPr lang="en-US" dirty="0">
                <a:uFill>
                  <a:solidFill/>
                </a:uFill>
                <a:latin typeface="Lucida Sans Typewriter Regular"/>
                <a:ea typeface="Lucida Sans Typewriter Regular"/>
                <a:cs typeface="Lucida Sans Typewriter Regular"/>
                <a:sym typeface="Lucida Sans Typewriter Regular"/>
              </a:rPr>
              <a:t> a[]</a:t>
            </a: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(hi &lt;= lo) return;</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j = partition(a, lo,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lo, j-1);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j+1,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p:txBody>
      </p:sp>
      <p:sp>
        <p:nvSpPr>
          <p:cNvPr id="191" name="Shape 191"/>
          <p:cNvSpPr/>
          <p:nvPr/>
        </p:nvSpPr>
        <p:spPr>
          <a:xfrm>
            <a:off x="10231966" y="4316024"/>
            <a:ext cx="2527301" cy="9702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lnSpc>
                <a:spcPct val="140000"/>
              </a:lnSpc>
              <a:defRPr sz="1800">
                <a:solidFill>
                  <a:srgbClr val="000000"/>
                </a:solidFill>
                <a:uFillTx/>
              </a:defRPr>
            </a:pPr>
            <a:r>
              <a:rPr sz="1600">
                <a:solidFill>
                  <a:srgbClr val="8D3124"/>
                </a:solidFill>
                <a:uFill>
                  <a:solidFill>
                    <a:srgbClr val="8D3124"/>
                  </a:solidFill>
                </a:uFill>
              </a:rPr>
              <a:t>shuffle needed for performance guarantee</a:t>
            </a:r>
          </a:p>
          <a:p>
            <a:pPr lvl="0" algn="ctr">
              <a:lnSpc>
                <a:spcPct val="140000"/>
              </a:lnSpc>
              <a:defRPr sz="1800">
                <a:solidFill>
                  <a:srgbClr val="000000"/>
                </a:solidFill>
                <a:uFillTx/>
              </a:defRPr>
            </a:pPr>
            <a:r>
              <a:rPr sz="1600">
                <a:solidFill>
                  <a:srgbClr val="8D3124"/>
                </a:solidFill>
                <a:uFill>
                  <a:solidFill>
                    <a:srgbClr val="8D3124"/>
                  </a:solidFill>
                </a:uFill>
              </a:rPr>
              <a:t>(stay tuned)</a:t>
            </a:r>
          </a:p>
        </p:txBody>
      </p:sp>
      <p:sp>
        <p:nvSpPr>
          <p:cNvPr id="192" name="Shape 192"/>
          <p:cNvSpPr/>
          <p:nvPr/>
        </p:nvSpPr>
        <p:spPr>
          <a:xfrm>
            <a:off x="8902700" y="4749800"/>
            <a:ext cx="1284400" cy="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p>
            <a:pPr lvl="0">
              <a:defRPr sz="1800">
                <a:uFillTx/>
              </a:defRPr>
            </a:pPr>
            <a:r>
              <a:rPr sz="2800">
                <a:uFill>
                  <a:solidFill/>
                </a:uFill>
              </a:rPr>
              <a:t>Quicksort trace</a:t>
            </a:r>
          </a:p>
        </p:txBody>
      </p:sp>
      <p:sp>
        <p:nvSpPr>
          <p:cNvPr id="195" name="Shape 195"/>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35</a:t>
            </a:fld>
            <a:endParaRPr sz="1200">
              <a:uFill>
                <a:solidFill/>
              </a:uFill>
            </a:endParaRPr>
          </a:p>
        </p:txBody>
      </p:sp>
      <p:pic>
        <p:nvPicPr>
          <p:cNvPr id="2" name="Picture 1"/>
          <p:cNvPicPr>
            <a:picLocks noChangeAspect="1"/>
          </p:cNvPicPr>
          <p:nvPr/>
        </p:nvPicPr>
        <p:blipFill>
          <a:blip r:embed="rId2"/>
          <a:stretch>
            <a:fillRect/>
          </a:stretch>
        </p:blipFill>
        <p:spPr>
          <a:xfrm>
            <a:off x="812800" y="2028410"/>
            <a:ext cx="11127409" cy="6805603"/>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quick-sort.mov"/>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rot="16200000">
            <a:off x="1117599" y="2044700"/>
            <a:ext cx="6858001" cy="6858000"/>
          </a:xfrm>
          <a:prstGeom prst="rect">
            <a:avLst/>
          </a:prstGeom>
        </p:spPr>
      </p:pic>
      <p:sp>
        <p:nvSpPr>
          <p:cNvPr id="201" name="Shape 201"/>
          <p:cNvSpPr>
            <a:spLocks noGrp="1"/>
          </p:cNvSpPr>
          <p:nvPr>
            <p:ph type="title"/>
          </p:nvPr>
        </p:nvSpPr>
        <p:spPr>
          <a:prstGeom prst="rect">
            <a:avLst/>
          </a:prstGeom>
        </p:spPr>
        <p:txBody>
          <a:bodyPr/>
          <a:lstStyle/>
          <a:p>
            <a:pPr lvl="0">
              <a:defRPr sz="1800">
                <a:uFillTx/>
              </a:defRPr>
            </a:pPr>
            <a:r>
              <a:rPr sz="2800">
                <a:uFill>
                  <a:solidFill/>
                </a:uFill>
              </a:rPr>
              <a:t>Quicksort animation</a:t>
            </a:r>
          </a:p>
        </p:txBody>
      </p:sp>
      <p:sp>
        <p:nvSpPr>
          <p:cNvPr id="202" name="Shape 20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36</a:t>
            </a:fld>
            <a:endParaRPr sz="1200">
              <a:uFill>
                <a:solidFill/>
              </a:uFill>
            </a:endParaRPr>
          </a:p>
        </p:txBody>
      </p:sp>
      <p:sp>
        <p:nvSpPr>
          <p:cNvPr id="203" name="Shape 203"/>
          <p:cNvSpPr/>
          <p:nvPr/>
        </p:nvSpPr>
        <p:spPr>
          <a:xfrm>
            <a:off x="1168400" y="9004300"/>
            <a:ext cx="4886786" cy="3048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606060"/>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400">
                <a:solidFill>
                  <a:srgbClr val="606060"/>
                </a:solidFill>
                <a:uFill>
                  <a:solidFill>
                    <a:srgbClr val="8D3124"/>
                  </a:solidFill>
                </a:uFill>
              </a:rPr>
              <a:t>http://www.sorting-algorithms.com/quick-sort</a:t>
            </a:r>
          </a:p>
        </p:txBody>
      </p:sp>
      <p:sp>
        <p:nvSpPr>
          <p:cNvPr id="204" name="Shape 204"/>
          <p:cNvSpPr/>
          <p:nvPr/>
        </p:nvSpPr>
        <p:spPr>
          <a:xfrm>
            <a:off x="1117600" y="1587500"/>
            <a:ext cx="1961222"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b="1">
                <a:latin typeface="Lucida Grande"/>
                <a:ea typeface="Lucida Grande"/>
                <a:cs typeface="Lucida Grande"/>
                <a:sym typeface="Lucida Grande"/>
              </a:defRPr>
            </a:lvl1pPr>
          </a:lstStyle>
          <a:p>
            <a:pPr lvl="0">
              <a:defRPr sz="1800" b="0">
                <a:solidFill>
                  <a:srgbClr val="000000"/>
                </a:solidFill>
                <a:uFillTx/>
              </a:defRPr>
            </a:pPr>
            <a:r>
              <a:rPr sz="1600" b="1">
                <a:solidFill>
                  <a:srgbClr val="8D3124"/>
                </a:solidFill>
                <a:uFill>
                  <a:solidFill>
                    <a:srgbClr val="8D3124"/>
                  </a:solidFill>
                </a:uFill>
              </a:rPr>
              <a:t>50 random items</a:t>
            </a:r>
          </a:p>
        </p:txBody>
      </p:sp>
      <p:grpSp>
        <p:nvGrpSpPr>
          <p:cNvPr id="213" name="Group 213"/>
          <p:cNvGrpSpPr/>
          <p:nvPr/>
        </p:nvGrpSpPr>
        <p:grpSpPr>
          <a:xfrm>
            <a:off x="8801100" y="7658100"/>
            <a:ext cx="3378463" cy="1371600"/>
            <a:chOff x="0" y="0"/>
            <a:chExt cx="3378462" cy="1371600"/>
          </a:xfrm>
        </p:grpSpPr>
        <p:sp>
          <p:nvSpPr>
            <p:cNvPr id="205" name="Shape 205"/>
            <p:cNvSpPr/>
            <p:nvPr/>
          </p:nvSpPr>
          <p:spPr>
            <a:xfrm>
              <a:off x="0" y="431800"/>
              <a:ext cx="1219200" cy="114300"/>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06" name="Shape 206"/>
            <p:cNvSpPr/>
            <p:nvPr/>
          </p:nvSpPr>
          <p:spPr>
            <a:xfrm>
              <a:off x="0" y="762000"/>
              <a:ext cx="1219200" cy="114300"/>
            </a:xfrm>
            <a:prstGeom prst="rect">
              <a:avLst/>
            </a:prstGeom>
            <a:solidFill>
              <a:srgbClr val="606060"/>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07" name="Shape 207"/>
            <p:cNvSpPr/>
            <p:nvPr/>
          </p:nvSpPr>
          <p:spPr>
            <a:xfrm>
              <a:off x="1371600" y="342900"/>
              <a:ext cx="95435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in order</a:t>
              </a:r>
            </a:p>
          </p:txBody>
        </p:sp>
        <p:sp>
          <p:nvSpPr>
            <p:cNvPr id="208" name="Shape 208"/>
            <p:cNvSpPr/>
            <p:nvPr/>
          </p:nvSpPr>
          <p:spPr>
            <a:xfrm>
              <a:off x="1371600" y="685800"/>
              <a:ext cx="1803564"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current subarray</a:t>
              </a:r>
            </a:p>
          </p:txBody>
        </p:sp>
        <p:sp>
          <p:nvSpPr>
            <p:cNvPr id="209" name="Shape 209"/>
            <p:cNvSpPr/>
            <p:nvPr/>
          </p:nvSpPr>
          <p:spPr>
            <a:xfrm>
              <a:off x="1028700" y="25400"/>
              <a:ext cx="190500" cy="1905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8D3124"/>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10" name="Shape 210"/>
            <p:cNvSpPr/>
            <p:nvPr/>
          </p:nvSpPr>
          <p:spPr>
            <a:xfrm>
              <a:off x="1384300" y="0"/>
              <a:ext cx="1994163"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algorithm position</a:t>
              </a:r>
            </a:p>
          </p:txBody>
        </p:sp>
        <p:sp>
          <p:nvSpPr>
            <p:cNvPr id="211" name="Shape 211"/>
            <p:cNvSpPr/>
            <p:nvPr/>
          </p:nvSpPr>
          <p:spPr>
            <a:xfrm>
              <a:off x="0" y="1117600"/>
              <a:ext cx="1219200" cy="114300"/>
            </a:xfrm>
            <a:prstGeom prst="rect">
              <a:avLst/>
            </a:prstGeom>
            <a:solidFill>
              <a:srgbClr val="606060">
                <a:alpha val="58000"/>
              </a:srgbClr>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12" name="Shape 212"/>
            <p:cNvSpPr/>
            <p:nvPr/>
          </p:nvSpPr>
          <p:spPr>
            <a:xfrm>
              <a:off x="1371600" y="1041400"/>
              <a:ext cx="134557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uFill>
                    <a:solidFill>
                      <a:srgbClr val="000000"/>
                    </a:solidFill>
                  </a:uFill>
                </a:defRPr>
              </a:lvl1pPr>
            </a:lstStyle>
            <a:p>
              <a:pPr lvl="0">
                <a:defRPr sz="1800">
                  <a:uFillTx/>
                </a:defRPr>
              </a:pPr>
              <a:r>
                <a:rPr sz="1600">
                  <a:uFill>
                    <a:solidFill/>
                  </a:uFill>
                </a:rPr>
                <a:t>not in order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2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37</a:t>
            </a:fld>
            <a:endParaRPr sz="1200">
              <a:uFill>
                <a:solidFill/>
              </a:uFill>
            </a:endParaRPr>
          </a:p>
        </p:txBody>
      </p:sp>
      <p:sp>
        <p:nvSpPr>
          <p:cNvPr id="218" name="Shape 218"/>
          <p:cNvSpPr>
            <a:spLocks noGrp="1"/>
          </p:cNvSpPr>
          <p:nvPr>
            <p:ph type="title"/>
          </p:nvPr>
        </p:nvSpPr>
        <p:spPr>
          <a:prstGeom prst="rect">
            <a:avLst/>
          </a:prstGeom>
        </p:spPr>
        <p:txBody>
          <a:bodyPr/>
          <a:lstStyle/>
          <a:p>
            <a:pPr lvl="0">
              <a:defRPr sz="1800">
                <a:uFillTx/>
              </a:defRPr>
            </a:pPr>
            <a:r>
              <a:rPr sz="2800">
                <a:uFill>
                  <a:solidFill/>
                </a:uFill>
              </a:rPr>
              <a:t>Quicksort:  implementation details</a:t>
            </a:r>
          </a:p>
        </p:txBody>
      </p:sp>
      <p:sp>
        <p:nvSpPr>
          <p:cNvPr id="219" name="Shape 21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Partitioning in-place.  </a:t>
            </a:r>
            <a:r>
              <a:rPr sz="2400">
                <a:uFill>
                  <a:solidFill/>
                </a:uFill>
              </a:rPr>
              <a:t>Using an extra array makes partitioning easier</a:t>
            </a:r>
            <a:br>
              <a:rPr sz="2400">
                <a:uFill>
                  <a:solidFill/>
                </a:uFill>
              </a:rPr>
            </a:br>
            <a:r>
              <a:rPr sz="2400">
                <a:uFill>
                  <a:solidFill/>
                </a:uFill>
              </a:rPr>
              <a:t>(and stable), but is not worth the cost.</a:t>
            </a:r>
          </a:p>
          <a:p>
            <a:pPr lvl="0">
              <a:defRPr sz="1800">
                <a:solidFill>
                  <a:srgbClr val="000000"/>
                </a:solidFill>
                <a:uFillTx/>
              </a:defRPr>
            </a:pPr>
            <a:br>
              <a:rPr sz="2400">
                <a:uFill>
                  <a:solidFill/>
                </a:uFill>
              </a:rPr>
            </a:br>
            <a:r>
              <a:rPr sz="2400">
                <a:solidFill>
                  <a:srgbClr val="005493"/>
                </a:solidFill>
                <a:uFill>
                  <a:solidFill>
                    <a:srgbClr val="0048AA"/>
                  </a:solidFill>
                </a:uFill>
              </a:rPr>
              <a:t>Terminating the loop.  </a:t>
            </a:r>
            <a:r>
              <a:rPr sz="2400">
                <a:uFill>
                  <a:solidFill/>
                </a:uFill>
              </a:rPr>
              <a:t>Testing whether the pointers cross is trickier</a:t>
            </a:r>
            <a:br>
              <a:rPr sz="2400">
                <a:uFill>
                  <a:solidFill/>
                </a:uFill>
              </a:rPr>
            </a:br>
            <a:r>
              <a:rPr sz="2400">
                <a:uFill>
                  <a:solidFill/>
                </a:uFill>
              </a:rPr>
              <a:t>than it might seem.</a:t>
            </a:r>
          </a:p>
          <a:p>
            <a:pPr lvl="0">
              <a:defRPr sz="1800">
                <a:solidFill>
                  <a:srgbClr val="000000"/>
                </a:solidFill>
                <a:uFillTx/>
              </a:defRPr>
            </a:pPr>
            <a:br>
              <a:rPr sz="2400">
                <a:uFill>
                  <a:solidFill/>
                </a:uFill>
              </a:rPr>
            </a:br>
            <a:r>
              <a:rPr sz="2400">
                <a:solidFill>
                  <a:srgbClr val="005493"/>
                </a:solidFill>
                <a:uFill>
                  <a:solidFill>
                    <a:srgbClr val="0048AA"/>
                  </a:solidFill>
                </a:uFill>
              </a:rPr>
              <a:t>Equal keys.  </a:t>
            </a:r>
            <a:r>
              <a:rPr sz="2400">
                <a:uFill>
                  <a:solidFill/>
                </a:uFill>
              </a:rPr>
              <a:t>When duplicates are present, it is (counter-intuitively)</a:t>
            </a:r>
            <a:br>
              <a:rPr sz="2400">
                <a:uFill>
                  <a:solidFill/>
                </a:uFill>
              </a:rPr>
            </a:br>
            <a:r>
              <a:rPr sz="2400">
                <a:uFill>
                  <a:solidFill/>
                </a:uFill>
              </a:rPr>
              <a:t>better to stop scans on keys equal to the partitioning item's key.</a:t>
            </a:r>
          </a:p>
          <a:p>
            <a:pPr lvl="0">
              <a:defRPr sz="1800">
                <a:solidFill>
                  <a:srgbClr val="000000"/>
                </a:solidFill>
                <a:uFillTx/>
              </a:defRPr>
            </a:pPr>
            <a:br>
              <a:rPr sz="2400">
                <a:uFill>
                  <a:solidFill/>
                </a:uFill>
              </a:rPr>
            </a:br>
            <a:r>
              <a:rPr sz="2400">
                <a:solidFill>
                  <a:srgbClr val="005493"/>
                </a:solidFill>
                <a:uFill>
                  <a:solidFill>
                    <a:srgbClr val="0048AA"/>
                  </a:solidFill>
                </a:uFill>
              </a:rPr>
              <a:t>Preserving randomness.  </a:t>
            </a:r>
            <a:r>
              <a:rPr sz="2400">
                <a:uFill>
                  <a:solidFill/>
                </a:uFill>
              </a:rPr>
              <a:t>Shuffling is needed for performance guarantee.</a:t>
            </a:r>
          </a:p>
          <a:p>
            <a:pPr lvl="0">
              <a:defRPr sz="1800">
                <a:solidFill>
                  <a:srgbClr val="000000"/>
                </a:solidFill>
                <a:uFillTx/>
              </a:defRPr>
            </a:pPr>
            <a:r>
              <a:rPr sz="2400">
                <a:solidFill>
                  <a:srgbClr val="005493"/>
                </a:solidFill>
                <a:uFill>
                  <a:solidFill>
                    <a:srgbClr val="0048AA"/>
                  </a:solidFill>
                </a:uFill>
              </a:rPr>
              <a:t>Equivalent alternative.  </a:t>
            </a:r>
            <a:r>
              <a:rPr sz="2400">
                <a:uFill>
                  <a:solidFill/>
                </a:uFill>
              </a:rPr>
              <a:t>Pick a random partitioning item in each subarray.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1"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 name="Shape 22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38</a:t>
            </a:fld>
            <a:endParaRPr sz="1200">
              <a:uFill>
                <a:solidFill/>
              </a:uFill>
            </a:endParaRPr>
          </a:p>
        </p:txBody>
      </p:sp>
      <p:sp>
        <p:nvSpPr>
          <p:cNvPr id="224" name="Shape 224"/>
          <p:cNvSpPr>
            <a:spLocks noGrp="1"/>
          </p:cNvSpPr>
          <p:nvPr>
            <p:ph type="title"/>
          </p:nvPr>
        </p:nvSpPr>
        <p:spPr>
          <a:prstGeom prst="rect">
            <a:avLst/>
          </a:prstGeom>
        </p:spPr>
        <p:txBody>
          <a:bodyPr/>
          <a:lstStyle/>
          <a:p>
            <a:pPr lvl="0">
              <a:defRPr sz="1800">
                <a:uFillTx/>
              </a:defRPr>
            </a:pPr>
            <a:r>
              <a:rPr sz="2800">
                <a:uFill>
                  <a:solidFill/>
                </a:uFill>
              </a:rPr>
              <a:t>Quicksort:  empirical analysis (1961)</a:t>
            </a:r>
          </a:p>
        </p:txBody>
      </p:sp>
      <p:sp>
        <p:nvSpPr>
          <p:cNvPr id="225" name="Shape 22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Running time estimates:</a:t>
            </a:r>
          </a:p>
          <a:p>
            <a:pPr lvl="1">
              <a:defRPr sz="1800">
                <a:uFillTx/>
              </a:defRPr>
            </a:pPr>
            <a:r>
              <a:rPr sz="2400">
                <a:uFill>
                  <a:solidFill/>
                </a:uFill>
              </a:rPr>
              <a:t>Algol 60 implementation.</a:t>
            </a:r>
          </a:p>
          <a:p>
            <a:pPr lvl="1">
              <a:defRPr sz="1800">
                <a:uFillTx/>
              </a:defRPr>
            </a:pPr>
            <a:r>
              <a:rPr sz="2400">
                <a:uFill>
                  <a:solidFill/>
                </a:uFill>
              </a:rPr>
              <a:t>National-Elliott 405 computer.</a:t>
            </a:r>
          </a:p>
        </p:txBody>
      </p:sp>
      <p:pic>
        <p:nvPicPr>
          <p:cNvPr id="226" name="mergesort-quicksort-hoare.pdf"/>
          <p:cNvPicPr/>
          <p:nvPr/>
        </p:nvPicPr>
        <p:blipFill>
          <a:blip r:embed="rId3">
            <a:extLst/>
          </a:blip>
          <a:srcRect l="1307" t="30934" r="55555" b="53156"/>
          <a:stretch>
            <a:fillRect/>
          </a:stretch>
        </p:blipFill>
        <p:spPr>
          <a:xfrm>
            <a:off x="1384300" y="3695700"/>
            <a:ext cx="7772400" cy="3709555"/>
          </a:xfrm>
          <a:prstGeom prst="rect">
            <a:avLst/>
          </a:prstGeom>
          <a:ln w="12700">
            <a:round/>
          </a:ln>
        </p:spPr>
      </p:pic>
      <p:pic>
        <p:nvPicPr>
          <p:cNvPr id="227" name="E2%20405%20magnetic%20film%20deck.png"/>
          <p:cNvPicPr/>
          <p:nvPr/>
        </p:nvPicPr>
        <p:blipFill>
          <a:blip r:embed="rId4">
            <a:extLst/>
          </a:blip>
          <a:stretch>
            <a:fillRect/>
          </a:stretch>
        </p:blipFill>
        <p:spPr>
          <a:xfrm>
            <a:off x="9913659" y="3695700"/>
            <a:ext cx="2354541" cy="3708401"/>
          </a:xfrm>
          <a:prstGeom prst="rect">
            <a:avLst/>
          </a:prstGeom>
          <a:ln w="12700">
            <a:round/>
          </a:ln>
        </p:spPr>
      </p:pic>
      <p:sp>
        <p:nvSpPr>
          <p:cNvPr id="228" name="Shape 228"/>
          <p:cNvSpPr/>
          <p:nvPr/>
        </p:nvSpPr>
        <p:spPr>
          <a:xfrm>
            <a:off x="9626600" y="7429500"/>
            <a:ext cx="2946400" cy="6096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lnSpc>
                <a:spcPct val="120000"/>
              </a:lnSpc>
              <a:defRPr sz="1800">
                <a:solidFill>
                  <a:srgbClr val="000000"/>
                </a:solidFill>
                <a:uFillTx/>
              </a:defRPr>
            </a:pPr>
            <a:r>
              <a:rPr sz="1600" b="1">
                <a:uFill>
                  <a:solidFill/>
                </a:uFill>
                <a:latin typeface="Lucida Grande"/>
                <a:ea typeface="Lucida Grande"/>
                <a:cs typeface="Lucida Grande"/>
                <a:sym typeface="Lucida Grande"/>
              </a:rPr>
              <a:t>Elliott 405 magnetic disc</a:t>
            </a:r>
          </a:p>
          <a:p>
            <a:pPr lvl="0" algn="ctr">
              <a:lnSpc>
                <a:spcPct val="120000"/>
              </a:lnSpc>
              <a:defRPr sz="1800">
                <a:solidFill>
                  <a:srgbClr val="000000"/>
                </a:solidFill>
                <a:uFillTx/>
              </a:defRPr>
            </a:pPr>
            <a:r>
              <a:rPr sz="1600" b="1">
                <a:uFill>
                  <a:solidFill/>
                </a:uFill>
                <a:latin typeface="Lucida Grande"/>
                <a:ea typeface="Lucida Grande"/>
                <a:cs typeface="Lucida Grande"/>
                <a:sym typeface="Lucida Grande"/>
              </a:rPr>
              <a:t>(16K words)</a:t>
            </a:r>
          </a:p>
        </p:txBody>
      </p:sp>
      <p:sp>
        <p:nvSpPr>
          <p:cNvPr id="229" name="Shape 229"/>
          <p:cNvSpPr/>
          <p:nvPr/>
        </p:nvSpPr>
        <p:spPr>
          <a:xfrm>
            <a:off x="1676400" y="7531100"/>
            <a:ext cx="7480300"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lnSpc>
                <a:spcPct val="120000"/>
              </a:lnSpc>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sorting N 6-word items with 1-word keys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39</a:t>
            </a:fld>
            <a:endParaRPr sz="1200">
              <a:uFill>
                <a:solidFill/>
              </a:uFill>
            </a:endParaRPr>
          </a:p>
        </p:txBody>
      </p:sp>
      <p:sp>
        <p:nvSpPr>
          <p:cNvPr id="234" name="Shape 234"/>
          <p:cNvSpPr>
            <a:spLocks noGrp="1"/>
          </p:cNvSpPr>
          <p:nvPr>
            <p:ph type="title"/>
          </p:nvPr>
        </p:nvSpPr>
        <p:spPr>
          <a:prstGeom prst="rect">
            <a:avLst/>
          </a:prstGeom>
        </p:spPr>
        <p:txBody>
          <a:bodyPr/>
          <a:lstStyle/>
          <a:p>
            <a:pPr lvl="0">
              <a:defRPr sz="1800">
                <a:uFillTx/>
              </a:defRPr>
            </a:pPr>
            <a:r>
              <a:rPr sz="2800">
                <a:uFill>
                  <a:solidFill/>
                </a:uFill>
              </a:rPr>
              <a:t>Quicksort:  empirical analysis</a:t>
            </a:r>
          </a:p>
        </p:txBody>
      </p:sp>
      <p:sp>
        <p:nvSpPr>
          <p:cNvPr id="235" name="Shape 23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Running time estimates:</a:t>
            </a:r>
          </a:p>
          <a:p>
            <a:pPr lvl="1">
              <a:defRPr sz="1800">
                <a:uFillTx/>
              </a:defRPr>
            </a:pPr>
            <a:r>
              <a:rPr sz="2400">
                <a:uFill>
                  <a:solidFill/>
                </a:uFill>
              </a:rPr>
              <a:t>Home PC executes 10</a:t>
            </a:r>
            <a:r>
              <a:rPr sz="2800" baseline="30571">
                <a:uFill>
                  <a:solidFill/>
                </a:uFill>
              </a:rPr>
              <a:t>8</a:t>
            </a:r>
            <a:r>
              <a:rPr sz="2400">
                <a:uFill>
                  <a:solidFill/>
                </a:uFill>
              </a:rPr>
              <a:t> compares/second.</a:t>
            </a:r>
          </a:p>
          <a:p>
            <a:pPr lvl="1">
              <a:defRPr sz="1800">
                <a:uFillTx/>
              </a:defRPr>
            </a:pPr>
            <a:r>
              <a:rPr sz="2400">
                <a:uFill>
                  <a:solidFill/>
                </a:uFill>
              </a:rPr>
              <a:t>Supercomputer executes 10</a:t>
            </a:r>
            <a:r>
              <a:rPr sz="2800" baseline="30571">
                <a:uFill>
                  <a:solidFill/>
                </a:uFill>
              </a:rPr>
              <a:t>12</a:t>
            </a:r>
            <a:r>
              <a:rPr sz="2400">
                <a:uFill>
                  <a:solidFill/>
                </a:uFill>
              </a:rPr>
              <a:t> compares/second.</a:t>
            </a:r>
          </a:p>
          <a:p>
            <a:pPr lvl="0">
              <a:defRPr sz="1800">
                <a:solidFill>
                  <a:srgbClr val="000000"/>
                </a:solidFill>
                <a:uFillTx/>
              </a:defRPr>
            </a:pP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br>
              <a:rPr sz="2400">
                <a:solidFill>
                  <a:srgbClr val="005493"/>
                </a:solidFill>
                <a:uFill>
                  <a:solidFill>
                    <a:srgbClr val="0048AA"/>
                  </a:solidFill>
                </a:uFill>
              </a:rPr>
            </a:br>
            <a:r>
              <a:rPr sz="2400">
                <a:solidFill>
                  <a:srgbClr val="0048AA"/>
                </a:solidFill>
                <a:uFill>
                  <a:solidFill>
                    <a:srgbClr val="0048AA"/>
                  </a:solidFill>
                </a:uFill>
              </a:rPr>
              <a:t>Lesson 1.  </a:t>
            </a:r>
            <a:r>
              <a:rPr sz="2400">
                <a:uFill>
                  <a:solidFill/>
                </a:uFill>
              </a:rPr>
              <a:t>Good algorithms are better than supercomputers.</a:t>
            </a:r>
          </a:p>
          <a:p>
            <a:pPr lvl="0">
              <a:defRPr sz="1800">
                <a:solidFill>
                  <a:srgbClr val="000000"/>
                </a:solidFill>
                <a:uFillTx/>
              </a:defRPr>
            </a:pPr>
            <a:r>
              <a:rPr sz="2400">
                <a:solidFill>
                  <a:srgbClr val="0048AA"/>
                </a:solidFill>
                <a:uFill>
                  <a:solidFill>
                    <a:srgbClr val="0048AA"/>
                  </a:solidFill>
                </a:uFill>
              </a:rPr>
              <a:t>Lesson 2.  </a:t>
            </a:r>
            <a:r>
              <a:rPr sz="2400">
                <a:uFill>
                  <a:solidFill/>
                </a:uFill>
              </a:rPr>
              <a:t>Great algorithms are better than good ones.</a:t>
            </a:r>
          </a:p>
        </p:txBody>
      </p:sp>
      <p:graphicFrame>
        <p:nvGraphicFramePr>
          <p:cNvPr id="236" name="Table 236"/>
          <p:cNvGraphicFramePr/>
          <p:nvPr/>
        </p:nvGraphicFramePr>
        <p:xfrm>
          <a:off x="406400" y="3530600"/>
          <a:ext cx="12001500" cy="2730500"/>
        </p:xfrm>
        <a:graphic>
          <a:graphicData uri="http://schemas.openxmlformats.org/drawingml/2006/table">
            <a:tbl>
              <a:tblPr firstRow="1">
                <a:tableStyleId>{8F44A2F1-9E1F-4B54-A3A2-5F16C0AD49E2}</a:tableStyleId>
              </a:tblPr>
              <a:tblGrid>
                <a:gridCol w="1200150">
                  <a:extLst>
                    <a:ext uri="{9D8B030D-6E8A-4147-A177-3AD203B41FA5}">
                      <a16:colId xmlns:a16="http://schemas.microsoft.com/office/drawing/2014/main" val="20000"/>
                    </a:ext>
                  </a:extLst>
                </a:gridCol>
                <a:gridCol w="1200150">
                  <a:extLst>
                    <a:ext uri="{9D8B030D-6E8A-4147-A177-3AD203B41FA5}">
                      <a16:colId xmlns:a16="http://schemas.microsoft.com/office/drawing/2014/main" val="20001"/>
                    </a:ext>
                  </a:extLst>
                </a:gridCol>
                <a:gridCol w="120015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1200150">
                  <a:extLst>
                    <a:ext uri="{9D8B030D-6E8A-4147-A177-3AD203B41FA5}">
                      <a16:colId xmlns:a16="http://schemas.microsoft.com/office/drawing/2014/main" val="20005"/>
                    </a:ext>
                  </a:extLst>
                </a:gridCol>
                <a:gridCol w="1200150">
                  <a:extLst>
                    <a:ext uri="{9D8B030D-6E8A-4147-A177-3AD203B41FA5}">
                      <a16:colId xmlns:a16="http://schemas.microsoft.com/office/drawing/2014/main" val="20006"/>
                    </a:ext>
                  </a:extLst>
                </a:gridCol>
                <a:gridCol w="1200150">
                  <a:extLst>
                    <a:ext uri="{9D8B030D-6E8A-4147-A177-3AD203B41FA5}">
                      <a16:colId xmlns:a16="http://schemas.microsoft.com/office/drawing/2014/main" val="20007"/>
                    </a:ext>
                  </a:extLst>
                </a:gridCol>
                <a:gridCol w="1200150">
                  <a:extLst>
                    <a:ext uri="{9D8B030D-6E8A-4147-A177-3AD203B41FA5}">
                      <a16:colId xmlns:a16="http://schemas.microsoft.com/office/drawing/2014/main" val="20008"/>
                    </a:ext>
                  </a:extLst>
                </a:gridCol>
                <a:gridCol w="1200150">
                  <a:extLst>
                    <a:ext uri="{9D8B030D-6E8A-4147-A177-3AD203B41FA5}">
                      <a16:colId xmlns:a16="http://schemas.microsoft.com/office/drawing/2014/main" val="20009"/>
                    </a:ext>
                  </a:extLst>
                </a:gridCol>
              </a:tblGrid>
              <a:tr h="682625">
                <a:tc>
                  <a:txBody>
                    <a:bodyPr/>
                    <a:lstStyle/>
                    <a:p>
                      <a:pPr marL="58702" marR="58702" lvl="0" defTabSz="1295400">
                        <a:lnSpc>
                          <a:spcPct val="130000"/>
                        </a:lnSpc>
                        <a:defRPr sz="1600"/>
                      </a:pPr>
                      <a:endParaRPr/>
                    </a:p>
                  </a:txBody>
                  <a:tcPr marL="50800" marR="50800" marT="50800" marB="50800" anchor="ctr" horzOverflow="overflow">
                    <a:lnL w="28575">
                      <a:miter lim="400000"/>
                    </a:lnL>
                    <a:noFill/>
                  </a:tcPr>
                </a:tc>
                <a:tc gridSpan="3">
                  <a:txBody>
                    <a:bodyPr/>
                    <a:lstStyle/>
                    <a:p>
                      <a:pPr marL="58702" marR="58702" lvl="0" defTabSz="1295400">
                        <a:lnSpc>
                          <a:spcPct val="130000"/>
                        </a:lnSpc>
                        <a:defRPr sz="1800">
                          <a:solidFill>
                            <a:srgbClr val="000000"/>
                          </a:solidFill>
                          <a:uFillTx/>
                        </a:defRPr>
                      </a:pPr>
                      <a:r>
                        <a:rPr sz="1600">
                          <a:solidFill>
                            <a:srgbClr val="FFFFFF"/>
                          </a:solidFill>
                          <a:uFill>
                            <a:solidFill/>
                          </a:uFill>
                        </a:rPr>
                        <a:t>insertion sort (N</a:t>
                      </a:r>
                      <a:r>
                        <a:rPr sz="1600" baseline="31999">
                          <a:solidFill>
                            <a:srgbClr val="FFFFFF"/>
                          </a:solidFill>
                          <a:uFill>
                            <a:solidFill/>
                          </a:uFill>
                        </a:rPr>
                        <a:t>2</a:t>
                      </a:r>
                      <a:r>
                        <a:rPr sz="1600">
                          <a:solidFill>
                            <a:srgbClr val="FFFFFF"/>
                          </a:solidFill>
                          <a:uFill>
                            <a:solidFill/>
                          </a:uFill>
                        </a:rPr>
                        <a:t>)</a:t>
                      </a:r>
                    </a:p>
                  </a:txBody>
                  <a:tcPr marL="50800" marR="50800" marT="50800" marB="50800" anchor="ctr" horzOverflow="overflow"/>
                </a:tc>
                <a:tc hMerge="1">
                  <a:txBody>
                    <a:bodyPr/>
                    <a:lstStyle/>
                    <a:p>
                      <a:endParaRPr lang="en-US"/>
                    </a:p>
                  </a:txBody>
                  <a:tcPr/>
                </a:tc>
                <a:tc hMerge="1">
                  <a:txBody>
                    <a:bodyPr/>
                    <a:lstStyle/>
                    <a:p>
                      <a:endParaRPr lang="en-US"/>
                    </a:p>
                  </a:txBody>
                  <a:tcPr/>
                </a:tc>
                <a:tc gridSpan="3">
                  <a:txBody>
                    <a:bodyPr/>
                    <a:lstStyle/>
                    <a:p>
                      <a:pPr marL="58702" marR="58702" lvl="0" defTabSz="1295400">
                        <a:lnSpc>
                          <a:spcPct val="130000"/>
                        </a:lnSpc>
                        <a:defRPr sz="1800">
                          <a:solidFill>
                            <a:srgbClr val="000000"/>
                          </a:solidFill>
                          <a:uFillTx/>
                        </a:defRPr>
                      </a:pPr>
                      <a:r>
                        <a:rPr sz="1600">
                          <a:solidFill>
                            <a:srgbClr val="FFFFFF"/>
                          </a:solidFill>
                          <a:uFill>
                            <a:solidFill/>
                          </a:uFill>
                        </a:rPr>
                        <a:t>mergesort (N log N)</a:t>
                      </a:r>
                    </a:p>
                  </a:txBody>
                  <a:tcPr marL="50800" marR="50800" marT="50800" marB="50800" anchor="ctr" horzOverflow="overflow"/>
                </a:tc>
                <a:tc hMerge="1">
                  <a:txBody>
                    <a:bodyPr/>
                    <a:lstStyle/>
                    <a:p>
                      <a:endParaRPr lang="en-US"/>
                    </a:p>
                  </a:txBody>
                  <a:tcPr/>
                </a:tc>
                <a:tc hMerge="1">
                  <a:txBody>
                    <a:bodyPr/>
                    <a:lstStyle/>
                    <a:p>
                      <a:endParaRPr lang="en-US"/>
                    </a:p>
                  </a:txBody>
                  <a:tcPr/>
                </a:tc>
                <a:tc gridSpan="3">
                  <a:txBody>
                    <a:bodyPr/>
                    <a:lstStyle/>
                    <a:p>
                      <a:pPr marL="58702" marR="58702" lvl="0" defTabSz="1295400">
                        <a:lnSpc>
                          <a:spcPct val="130000"/>
                        </a:lnSpc>
                        <a:defRPr sz="1800">
                          <a:solidFill>
                            <a:srgbClr val="000000"/>
                          </a:solidFill>
                          <a:uFillTx/>
                        </a:defRPr>
                      </a:pPr>
                      <a:r>
                        <a:rPr sz="1600">
                          <a:solidFill>
                            <a:srgbClr val="FFFFFF"/>
                          </a:solidFill>
                          <a:uFill>
                            <a:solidFill/>
                          </a:uFill>
                        </a:rPr>
                        <a:t>quicksort (N log N)</a:t>
                      </a:r>
                    </a:p>
                  </a:txBody>
                  <a:tcPr marL="50800" marR="50800" marT="50800" marB="50800" anchor="ctr" horzOverflow="overflow">
                    <a:lnR w="28575">
                      <a:miter lim="400000"/>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2625">
                <a:tc>
                  <a:txBody>
                    <a:bodyPr/>
                    <a:lstStyle/>
                    <a:p>
                      <a:pPr marL="58702" marR="58702" lvl="0" defTabSz="1295400">
                        <a:lnSpc>
                          <a:spcPts val="3200"/>
                        </a:lnSpc>
                        <a:defRPr sz="1800">
                          <a:uFillTx/>
                        </a:defRPr>
                      </a:pPr>
                      <a:r>
                        <a:rPr sz="1600">
                          <a:solidFill>
                            <a:srgbClr val="FFFFFF"/>
                          </a:solidFill>
                          <a:uFill>
                            <a:solidFill/>
                          </a:uFill>
                        </a:rPr>
                        <a:t>computer</a:t>
                      </a:r>
                    </a:p>
                  </a:txBody>
                  <a:tcPr marL="50800" marR="50800" marT="50800" marB="50800" anchor="ctr" horzOverflow="overflow">
                    <a:lnL w="28575">
                      <a:miter lim="400000"/>
                    </a:lnL>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thousand</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million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billion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thousand</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million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billion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thousand</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million</a:t>
                      </a:r>
                    </a:p>
                  </a:txBody>
                  <a:tcPr marL="50800" marR="50800" marT="50800" marB="50800" anchor="ctr" horzOverflow="overflow">
                    <a:solidFill>
                      <a:srgbClr val="5E5E5E"/>
                    </a:solidFill>
                  </a:tcPr>
                </a:tc>
                <a:tc>
                  <a:txBody>
                    <a:bodyPr/>
                    <a:lstStyle/>
                    <a:p>
                      <a:pPr marL="58702" marR="58702" lvl="0" defTabSz="1295400">
                        <a:lnSpc>
                          <a:spcPts val="3200"/>
                        </a:lnSpc>
                        <a:defRPr sz="1800">
                          <a:uFillTx/>
                        </a:defRPr>
                      </a:pPr>
                      <a:r>
                        <a:rPr sz="1600">
                          <a:solidFill>
                            <a:srgbClr val="FFFFFF"/>
                          </a:solidFill>
                          <a:uFill>
                            <a:solidFill/>
                          </a:uFill>
                        </a:rPr>
                        <a:t>billion</a:t>
                      </a:r>
                    </a:p>
                  </a:txBody>
                  <a:tcPr marL="50800" marR="50800" marT="50800" marB="50800" anchor="ctr" horzOverflow="overflow">
                    <a:lnR w="28575">
                      <a:miter lim="400000"/>
                    </a:lnR>
                    <a:solidFill>
                      <a:srgbClr val="5E5E5E"/>
                    </a:solidFill>
                  </a:tcPr>
                </a:tc>
                <a:extLst>
                  <a:ext uri="{0D108BD9-81ED-4DB2-BD59-A6C34878D82A}">
                    <a16:rowId xmlns:a16="http://schemas.microsoft.com/office/drawing/2014/main" val="10001"/>
                  </a:ext>
                </a:extLst>
              </a:tr>
              <a:tr h="682625">
                <a:tc>
                  <a:txBody>
                    <a:bodyPr/>
                    <a:lstStyle/>
                    <a:p>
                      <a:pPr marL="58702" marR="58702" lvl="0" defTabSz="1295400">
                        <a:lnSpc>
                          <a:spcPct val="130000"/>
                        </a:lnSpc>
                        <a:defRPr sz="1800">
                          <a:uFillTx/>
                        </a:defRPr>
                      </a:pPr>
                      <a:r>
                        <a:rPr sz="1600">
                          <a:uFill>
                            <a:solidFill/>
                          </a:uFill>
                        </a:rPr>
                        <a:t>home</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2.8 hours</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317 years</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1 second</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18 min</a:t>
                      </a:r>
                    </a:p>
                  </a:txBody>
                  <a:tcPr marL="50800" marR="50800" marT="50800" marB="50800" anchor="ctr" horzOverflow="overflow"/>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tc>
                <a:tc>
                  <a:txBody>
                    <a:bodyPr/>
                    <a:lstStyle/>
                    <a:p>
                      <a:pPr marL="58702" marR="58702" lvl="0" defTabSz="1295400">
                        <a:lnSpc>
                          <a:spcPct val="130000"/>
                        </a:lnSpc>
                        <a:defRPr sz="1800">
                          <a:uFillTx/>
                        </a:defRPr>
                      </a:pPr>
                      <a:r>
                        <a:rPr sz="1600">
                          <a:solidFill>
                            <a:srgbClr val="AB3226"/>
                          </a:solidFill>
                          <a:uFill>
                            <a:solidFill/>
                          </a:uFill>
                        </a:rPr>
                        <a:t>0.6 sec</a:t>
                      </a:r>
                    </a:p>
                  </a:txBody>
                  <a:tcPr marL="50800" marR="50800" marT="50800" marB="50800" anchor="ctr" horzOverflow="overflow"/>
                </a:tc>
                <a:tc>
                  <a:txBody>
                    <a:bodyPr/>
                    <a:lstStyle/>
                    <a:p>
                      <a:pPr marL="58702" marR="58702" lvl="0" defTabSz="1295400">
                        <a:lnSpc>
                          <a:spcPct val="130000"/>
                        </a:lnSpc>
                        <a:defRPr sz="1800">
                          <a:uFillTx/>
                        </a:defRPr>
                      </a:pPr>
                      <a:r>
                        <a:rPr sz="1600">
                          <a:solidFill>
                            <a:srgbClr val="AB3226"/>
                          </a:solidFill>
                          <a:uFill>
                            <a:solidFill/>
                          </a:uFill>
                        </a:rPr>
                        <a:t>12 min</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82625">
                <a:tc>
                  <a:txBody>
                    <a:bodyPr/>
                    <a:lstStyle/>
                    <a:p>
                      <a:pPr marL="58702" marR="58702" lvl="0" defTabSz="1295400">
                        <a:lnSpc>
                          <a:spcPct val="130000"/>
                        </a:lnSpc>
                        <a:defRPr sz="1800">
                          <a:uFillTx/>
                        </a:defRPr>
                      </a:pPr>
                      <a:r>
                        <a:rPr sz="1600">
                          <a:uFill>
                            <a:solidFill/>
                          </a:uFill>
                        </a:rPr>
                        <a:t>super</a:t>
                      </a:r>
                    </a:p>
                  </a:txBody>
                  <a:tcPr marL="50800" marR="50800" marT="50800" marB="50800" anchor="ctr" horzOverflow="overflow">
                    <a:lnL w="28575">
                      <a:miter lim="400000"/>
                    </a:lnL>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1 second</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1 week</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1600">
                          <a:uFill>
                            <a:solidFill/>
                          </a:uFill>
                        </a:rPr>
                        <a:t>instant</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build="p" animBg="1" advAuto="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Shape 79"/>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a:t>
            </a:fld>
            <a:endParaRPr sz="1200">
              <a:uFill>
                <a:solidFill/>
              </a:uFill>
            </a:endParaRPr>
          </a:p>
        </p:txBody>
      </p:sp>
      <p:sp>
        <p:nvSpPr>
          <p:cNvPr id="80" name="Shape 80"/>
          <p:cNvSpPr>
            <a:spLocks noGrp="1"/>
          </p:cNvSpPr>
          <p:nvPr>
            <p:ph type="title"/>
          </p:nvPr>
        </p:nvSpPr>
        <p:spPr>
          <a:prstGeom prst="rect">
            <a:avLst/>
          </a:prstGeom>
        </p:spPr>
        <p:txBody>
          <a:bodyPr/>
          <a:lstStyle/>
          <a:p>
            <a:pPr lvl="0">
              <a:defRPr sz="1800">
                <a:uFillTx/>
              </a:defRPr>
            </a:pPr>
            <a:r>
              <a:rPr sz="2800">
                <a:uFill>
                  <a:solidFill/>
                </a:uFill>
              </a:rPr>
              <a:t>Quicksort t-shirt</a:t>
            </a:r>
          </a:p>
        </p:txBody>
      </p:sp>
      <p:pic>
        <p:nvPicPr>
          <p:cNvPr id="81" name="shirt_design1_4.png"/>
          <p:cNvPicPr/>
          <p:nvPr/>
        </p:nvPicPr>
        <p:blipFill>
          <a:blip r:embed="rId3">
            <a:extLst/>
          </a:blip>
          <a:stretch>
            <a:fillRect/>
          </a:stretch>
        </p:blipFill>
        <p:spPr>
          <a:xfrm>
            <a:off x="2387600" y="1409700"/>
            <a:ext cx="7975601" cy="7975601"/>
          </a:xfrm>
          <a:prstGeom prst="rect">
            <a:avLst/>
          </a:prstGeom>
          <a:ln w="12700">
            <a:round/>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40</a:t>
            </a:fld>
            <a:endParaRPr sz="1200">
              <a:uFill>
                <a:solidFill/>
              </a:uFill>
            </a:endParaRPr>
          </a:p>
        </p:txBody>
      </p:sp>
      <p:sp>
        <p:nvSpPr>
          <p:cNvPr id="239" name="Shape 239"/>
          <p:cNvSpPr>
            <a:spLocks noGrp="1"/>
          </p:cNvSpPr>
          <p:nvPr>
            <p:ph type="title"/>
          </p:nvPr>
        </p:nvSpPr>
        <p:spPr>
          <a:prstGeom prst="rect">
            <a:avLst/>
          </a:prstGeom>
        </p:spPr>
        <p:txBody>
          <a:bodyPr/>
          <a:lstStyle/>
          <a:p>
            <a:pPr lvl="0">
              <a:defRPr sz="1800">
                <a:uFillTx/>
              </a:defRPr>
            </a:pPr>
            <a:r>
              <a:rPr sz="2800">
                <a:uFill>
                  <a:solidFill/>
                </a:uFill>
              </a:rPr>
              <a:t>Quicksort:  best-case analysis</a:t>
            </a:r>
          </a:p>
        </p:txBody>
      </p:sp>
      <p:sp>
        <p:nvSpPr>
          <p:cNvPr id="240" name="Shape 24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Best case.  </a:t>
            </a:r>
            <a:r>
              <a:rPr sz="2400">
                <a:uFill>
                  <a:solidFill/>
                </a:uFill>
              </a:rPr>
              <a:t>Number of compares is </a:t>
            </a:r>
            <a:r>
              <a:rPr sz="240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lg </a:t>
            </a:r>
            <a:r>
              <a:rPr sz="2400" i="1">
                <a:uFill>
                  <a:solidFill/>
                </a:uFill>
                <a:latin typeface="Times New Roman"/>
                <a:ea typeface="Times New Roman"/>
                <a:cs typeface="Times New Roman"/>
                <a:sym typeface="Times New Roman"/>
              </a:rPr>
              <a:t>N</a:t>
            </a:r>
            <a:r>
              <a:rPr sz="2400">
                <a:uFill>
                  <a:solidFill/>
                </a:uFill>
              </a:rPr>
              <a:t>.</a:t>
            </a:r>
          </a:p>
        </p:txBody>
      </p:sp>
      <p:pic>
        <p:nvPicPr>
          <p:cNvPr id="241" name="quicksort-best.pdf"/>
          <p:cNvPicPr/>
          <p:nvPr/>
        </p:nvPicPr>
        <p:blipFill>
          <a:blip r:embed="rId3">
            <a:extLst/>
          </a:blip>
          <a:srcRect r="6642" b="4428"/>
          <a:stretch>
            <a:fillRect/>
          </a:stretch>
        </p:blipFill>
        <p:spPr>
          <a:xfrm>
            <a:off x="2971800" y="2156941"/>
            <a:ext cx="7048504" cy="7215663"/>
          </a:xfrm>
          <a:prstGeom prst="rect">
            <a:avLst/>
          </a:prstGeom>
          <a:ln w="12700">
            <a:round/>
          </a:ln>
        </p:spPr>
      </p:pic>
      <p:sp>
        <p:nvSpPr>
          <p:cNvPr id="242" name="Shape 242"/>
          <p:cNvSpPr/>
          <p:nvPr/>
        </p:nvSpPr>
        <p:spPr>
          <a:xfrm>
            <a:off x="3187700" y="3403600"/>
            <a:ext cx="1302013" cy="292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random shuffle</a:t>
            </a:r>
          </a:p>
        </p:txBody>
      </p:sp>
      <p:sp>
        <p:nvSpPr>
          <p:cNvPr id="243" name="Shape 243"/>
          <p:cNvSpPr/>
          <p:nvPr/>
        </p:nvSpPr>
        <p:spPr>
          <a:xfrm>
            <a:off x="3200400" y="3073400"/>
            <a:ext cx="1105384" cy="292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initial values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Worst case.  </a:t>
            </a:r>
            <a:r>
              <a:rPr sz="2400">
                <a:uFill>
                  <a:solidFill/>
                </a:uFill>
              </a:rPr>
              <a:t>Number of compares is </a:t>
            </a:r>
            <a:r>
              <a:rPr sz="2400">
                <a:uFill>
                  <a:solidFill/>
                </a:uFill>
                <a:latin typeface="Times New Roman"/>
                <a:ea typeface="Times New Roman"/>
                <a:cs typeface="Times New Roman"/>
                <a:sym typeface="Times New Roman"/>
              </a:rPr>
              <a:t>~ ½ </a:t>
            </a:r>
            <a:r>
              <a:rPr sz="2400" i="1">
                <a:uFill>
                  <a:solidFill/>
                </a:uFill>
                <a:latin typeface="Times New Roman"/>
                <a:ea typeface="Times New Roman"/>
                <a:cs typeface="Times New Roman"/>
                <a:sym typeface="Times New Roman"/>
              </a:rPr>
              <a:t>N</a:t>
            </a:r>
            <a:r>
              <a:rPr sz="2400" baseline="31999">
                <a:uFill>
                  <a:solidFill/>
                </a:uFill>
                <a:latin typeface="Times New Roman"/>
                <a:ea typeface="Times New Roman"/>
                <a:cs typeface="Times New Roman"/>
                <a:sym typeface="Times New Roman"/>
              </a:rPr>
              <a:t> 2</a:t>
            </a:r>
            <a:r>
              <a:rPr sz="2400">
                <a:uFill>
                  <a:solidFill/>
                </a:uFill>
                <a:latin typeface="Times New Roman"/>
                <a:ea typeface="Times New Roman"/>
                <a:cs typeface="Times New Roman"/>
                <a:sym typeface="Times New Roman"/>
              </a:rPr>
              <a:t> </a:t>
            </a:r>
            <a:r>
              <a:rPr sz="2400">
                <a:uFill>
                  <a:solidFill/>
                </a:uFill>
              </a:rPr>
              <a:t>.</a:t>
            </a:r>
          </a:p>
        </p:txBody>
      </p:sp>
      <p:sp>
        <p:nvSpPr>
          <p:cNvPr id="248" name="Shape 24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41</a:t>
            </a:fld>
            <a:endParaRPr sz="1200">
              <a:uFill>
                <a:solidFill/>
              </a:uFill>
            </a:endParaRPr>
          </a:p>
        </p:txBody>
      </p:sp>
      <p:sp>
        <p:nvSpPr>
          <p:cNvPr id="249" name="Shape 249"/>
          <p:cNvSpPr>
            <a:spLocks noGrp="1"/>
          </p:cNvSpPr>
          <p:nvPr>
            <p:ph type="title"/>
          </p:nvPr>
        </p:nvSpPr>
        <p:spPr>
          <a:prstGeom prst="rect">
            <a:avLst/>
          </a:prstGeom>
        </p:spPr>
        <p:txBody>
          <a:bodyPr/>
          <a:lstStyle/>
          <a:p>
            <a:pPr lvl="0">
              <a:defRPr sz="1800">
                <a:uFillTx/>
              </a:defRPr>
            </a:pPr>
            <a:r>
              <a:rPr sz="2800">
                <a:uFill>
                  <a:solidFill/>
                </a:uFill>
              </a:rPr>
              <a:t>Quicksort:  worst-case analysis</a:t>
            </a:r>
          </a:p>
        </p:txBody>
      </p:sp>
      <p:pic>
        <p:nvPicPr>
          <p:cNvPr id="250" name="quicksort-worst.pdf"/>
          <p:cNvPicPr/>
          <p:nvPr/>
        </p:nvPicPr>
        <p:blipFill>
          <a:blip r:embed="rId3">
            <a:extLst/>
          </a:blip>
          <a:srcRect r="6642" b="4428"/>
          <a:stretch>
            <a:fillRect/>
          </a:stretch>
        </p:blipFill>
        <p:spPr>
          <a:xfrm>
            <a:off x="2971800" y="2156941"/>
            <a:ext cx="7048504" cy="7215663"/>
          </a:xfrm>
          <a:prstGeom prst="rect">
            <a:avLst/>
          </a:prstGeom>
          <a:ln w="12700">
            <a:round/>
          </a:ln>
        </p:spPr>
      </p:pic>
      <p:sp>
        <p:nvSpPr>
          <p:cNvPr id="251" name="Shape 251"/>
          <p:cNvSpPr/>
          <p:nvPr/>
        </p:nvSpPr>
        <p:spPr>
          <a:xfrm>
            <a:off x="3187700" y="3403600"/>
            <a:ext cx="1302013" cy="292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random shuffle</a:t>
            </a:r>
          </a:p>
        </p:txBody>
      </p:sp>
      <p:sp>
        <p:nvSpPr>
          <p:cNvPr id="252" name="Shape 252"/>
          <p:cNvSpPr/>
          <p:nvPr/>
        </p:nvSpPr>
        <p:spPr>
          <a:xfrm>
            <a:off x="3200400" y="3073400"/>
            <a:ext cx="1105384" cy="292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a:lvl1pPr>
          </a:lstStyle>
          <a:p>
            <a:pPr lvl="0">
              <a:defRPr sz="1800">
                <a:solidFill>
                  <a:srgbClr val="000000"/>
                </a:solidFill>
                <a:uFillTx/>
              </a:defRPr>
            </a:pPr>
            <a:r>
              <a:rPr sz="1200">
                <a:solidFill>
                  <a:srgbClr val="8D3124"/>
                </a:solidFill>
                <a:uFill>
                  <a:solidFill>
                    <a:srgbClr val="8D3124"/>
                  </a:solidFill>
                </a:uFill>
              </a:rPr>
              <a:t>initial values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 name="Shape 256"/>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a:t>
            </a:r>
            <a:r>
              <a:rPr sz="2400">
                <a:solidFill>
                  <a:srgbClr val="005493"/>
                </a:solidFill>
                <a:uFill>
                  <a:solidFill>
                    <a:srgbClr val="0048AA"/>
                  </a:solidFill>
                </a:uFill>
              </a:rPr>
              <a:t>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srgbClr val="0048AA"/>
                  </a:solidFill>
                </a:uFill>
              </a:rPr>
              <a:t> satisfies the recurrence </a:t>
            </a:r>
            <a:r>
              <a:rPr sz="2400" i="1">
                <a:uFill>
                  <a:solidFill>
                    <a:srgbClr val="0048AA"/>
                  </a:solidFill>
                </a:uFill>
                <a:latin typeface="Times New Roman"/>
                <a:ea typeface="Times New Roman"/>
                <a:cs typeface="Times New Roman"/>
                <a:sym typeface="Times New Roman"/>
              </a:rPr>
              <a:t>C</a:t>
            </a:r>
            <a:r>
              <a:rPr sz="2400" baseline="-20250">
                <a:uFill>
                  <a:solidFill>
                    <a:srgbClr val="0048AA"/>
                  </a:solidFill>
                </a:uFill>
                <a:latin typeface="Times New Roman"/>
                <a:ea typeface="Times New Roman"/>
                <a:cs typeface="Times New Roman"/>
                <a:sym typeface="Times New Roman"/>
              </a:rPr>
              <a:t>0</a:t>
            </a:r>
            <a:r>
              <a:rPr sz="2400">
                <a:uFill>
                  <a:solidFill>
                    <a:srgbClr val="0048AA"/>
                  </a:solidFill>
                </a:uFill>
                <a:latin typeface="Times New Roman"/>
                <a:ea typeface="Times New Roman"/>
                <a:cs typeface="Times New Roman"/>
                <a:sym typeface="Times New Roman"/>
              </a:rPr>
              <a:t> = </a:t>
            </a:r>
            <a:r>
              <a:rPr sz="2400" i="1">
                <a:uFill>
                  <a:solidFill>
                    <a:srgbClr val="0048AA"/>
                  </a:solidFill>
                </a:uFill>
                <a:latin typeface="Times New Roman"/>
                <a:ea typeface="Times New Roman"/>
                <a:cs typeface="Times New Roman"/>
                <a:sym typeface="Times New Roman"/>
              </a:rPr>
              <a:t>C</a:t>
            </a:r>
            <a:r>
              <a:rPr sz="2400" baseline="-20250">
                <a:uFill>
                  <a:solidFill>
                    <a:srgbClr val="0048AA"/>
                  </a:solidFill>
                </a:uFill>
                <a:latin typeface="Times New Roman"/>
                <a:ea typeface="Times New Roman"/>
                <a:cs typeface="Times New Roman"/>
                <a:sym typeface="Times New Roman"/>
              </a:rPr>
              <a:t>1</a:t>
            </a:r>
            <a:r>
              <a:rPr sz="2400">
                <a:uFill>
                  <a:solidFill>
                    <a:srgbClr val="0048AA"/>
                  </a:solidFill>
                </a:uFill>
                <a:latin typeface="Times New Roman"/>
                <a:ea typeface="Times New Roman"/>
                <a:cs typeface="Times New Roman"/>
                <a:sym typeface="Times New Roman"/>
              </a:rPr>
              <a:t> = 0</a:t>
            </a:r>
            <a:r>
              <a:rPr sz="2400">
                <a:uFill>
                  <a:solidFill>
                    <a:srgbClr val="0048AA"/>
                  </a:solidFill>
                </a:uFill>
              </a:rPr>
              <a:t> and for </a:t>
            </a:r>
            <a:r>
              <a:rPr sz="2400" i="1">
                <a:uFill>
                  <a:solidFill>
                    <a:srgbClr val="0048AA"/>
                  </a:solidFill>
                </a:uFill>
                <a:latin typeface="Times New Roman"/>
                <a:ea typeface="Times New Roman"/>
                <a:cs typeface="Times New Roman"/>
                <a:sym typeface="Times New Roman"/>
              </a:rPr>
              <a:t>N</a:t>
            </a:r>
            <a:r>
              <a:rPr sz="2400">
                <a:uFill>
                  <a:solidFill>
                    <a:srgbClr val="0048AA"/>
                  </a:solidFill>
                </a:uFill>
                <a:latin typeface="Times New Roman"/>
                <a:ea typeface="Times New Roman"/>
                <a:cs typeface="Times New Roman"/>
                <a:sym typeface="Times New Roman"/>
              </a:rPr>
              <a:t>  ≥  2</a:t>
            </a:r>
            <a:r>
              <a:rPr sz="2400">
                <a:uFill>
                  <a:solidFill>
                    <a:srgbClr val="0048AA"/>
                  </a:solidFill>
                </a:uFill>
              </a:rPr>
              <a:t>:</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Multiply both sides by </a:t>
            </a:r>
            <a:r>
              <a:rPr sz="2400" i="1">
                <a:uFill>
                  <a:solidFill/>
                </a:uFill>
                <a:latin typeface="Times New Roman"/>
                <a:ea typeface="Times New Roman"/>
                <a:cs typeface="Times New Roman"/>
                <a:sym typeface="Times New Roman"/>
              </a:rPr>
              <a:t>N</a:t>
            </a:r>
            <a:r>
              <a:rPr sz="2400">
                <a:uFill>
                  <a:solidFill/>
                </a:uFill>
              </a:rPr>
              <a:t> and collect terms:</a:t>
            </a: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Subtract from this equation the same equation for </a:t>
            </a:r>
            <a:r>
              <a:rPr sz="2400" i="1">
                <a:uFill>
                  <a:solidFill/>
                </a:uFill>
                <a:latin typeface="Times New Roman"/>
                <a:ea typeface="Times New Roman"/>
                <a:cs typeface="Times New Roman"/>
                <a:sym typeface="Times New Roman"/>
              </a:rPr>
              <a:t>N </a:t>
            </a:r>
            <a:r>
              <a:rPr sz="2400">
                <a:uFill>
                  <a:solidFill/>
                </a:uFill>
                <a:latin typeface="Symbol"/>
                <a:ea typeface="Symbol"/>
                <a:cs typeface="Symbol"/>
                <a:sym typeface="Symbol"/>
              </a:rPr>
              <a:t>-</a:t>
            </a:r>
            <a:r>
              <a:rPr sz="2400">
                <a:uFill>
                  <a:solidFill/>
                </a:uFill>
                <a:latin typeface="Times New Roman"/>
                <a:ea typeface="Times New Roman"/>
                <a:cs typeface="Times New Roman"/>
                <a:sym typeface="Times New Roman"/>
              </a:rPr>
              <a:t> 1</a:t>
            </a:r>
            <a:r>
              <a:rPr sz="2400">
                <a:uFill>
                  <a:solidFill/>
                </a:uFill>
              </a:rPr>
              <a:t>: </a:t>
            </a: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Rearrange terms and divide by </a:t>
            </a:r>
            <a:r>
              <a:rPr sz="2400" i="1">
                <a:uFill>
                  <a:solidFill/>
                </a:uFill>
                <a:latin typeface="Times New Roman"/>
                <a:ea typeface="Times New Roman"/>
                <a:cs typeface="Times New Roman"/>
                <a:sym typeface="Times New Roman"/>
              </a:rPr>
              <a:t>N </a:t>
            </a:r>
            <a:r>
              <a:rPr sz="2400">
                <a:uFill>
                  <a:solidFill/>
                </a:uFill>
                <a:latin typeface="Times New Roman"/>
                <a:ea typeface="Times New Roman"/>
                <a:cs typeface="Times New Roman"/>
                <a:sym typeface="Times New Roman"/>
              </a:rPr>
              <a:t>(</a:t>
            </a:r>
            <a:r>
              <a:rPr sz="2400" i="1">
                <a:uFill>
                  <a:solidFill/>
                </a:uFill>
                <a:latin typeface="Times New Roman"/>
                <a:ea typeface="Times New Roman"/>
                <a:cs typeface="Times New Roman"/>
                <a:sym typeface="Times New Roman"/>
              </a:rPr>
              <a:t>N </a:t>
            </a:r>
            <a:r>
              <a:rPr sz="2400">
                <a:uFill>
                  <a:solidFill/>
                </a:uFill>
                <a:latin typeface="Times New Roman"/>
                <a:ea typeface="Times New Roman"/>
                <a:cs typeface="Times New Roman"/>
                <a:sym typeface="Times New Roman"/>
              </a:rPr>
              <a:t>+ 1)</a:t>
            </a:r>
            <a:r>
              <a:rPr sz="2400">
                <a:uFill>
                  <a:solidFill/>
                </a:uFill>
              </a:rPr>
              <a:t>:</a:t>
            </a:r>
          </a:p>
        </p:txBody>
      </p:sp>
      <p:sp>
        <p:nvSpPr>
          <p:cNvPr id="257" name="Shape 25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42</a:t>
            </a:fld>
            <a:endParaRPr sz="1200">
              <a:uFill>
                <a:solidFill/>
              </a:uFill>
            </a:endParaRPr>
          </a:p>
        </p:txBody>
      </p:sp>
      <p:sp>
        <p:nvSpPr>
          <p:cNvPr id="258" name="Shape 258"/>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pic>
        <p:nvPicPr>
          <p:cNvPr id="259" name="droppedImage.pdf"/>
          <p:cNvPicPr/>
          <p:nvPr/>
        </p:nvPicPr>
        <p:blipFill>
          <a:blip r:embed="rId3">
            <a:extLst/>
          </a:blip>
          <a:stretch>
            <a:fillRect/>
          </a:stretch>
        </p:blipFill>
        <p:spPr>
          <a:xfrm>
            <a:off x="2906511" y="8443380"/>
            <a:ext cx="3392701" cy="626224"/>
          </a:xfrm>
          <a:prstGeom prst="rect">
            <a:avLst/>
          </a:prstGeom>
          <a:ln w="12700">
            <a:round/>
          </a:ln>
        </p:spPr>
      </p:pic>
      <p:pic>
        <p:nvPicPr>
          <p:cNvPr id="260" name="droppedImage.pdf"/>
          <p:cNvPicPr/>
          <p:nvPr/>
        </p:nvPicPr>
        <p:blipFill>
          <a:blip r:embed="rId4">
            <a:extLst/>
          </a:blip>
          <a:stretch>
            <a:fillRect/>
          </a:stretch>
        </p:blipFill>
        <p:spPr>
          <a:xfrm>
            <a:off x="3092908" y="5557098"/>
            <a:ext cx="6531894" cy="306436"/>
          </a:xfrm>
          <a:prstGeom prst="rect">
            <a:avLst/>
          </a:prstGeom>
          <a:ln w="12700">
            <a:round/>
          </a:ln>
        </p:spPr>
      </p:pic>
      <p:pic>
        <p:nvPicPr>
          <p:cNvPr id="261" name="droppedImage.pdf"/>
          <p:cNvPicPr/>
          <p:nvPr/>
        </p:nvPicPr>
        <p:blipFill>
          <a:blip r:embed="rId5">
            <a:extLst/>
          </a:blip>
          <a:stretch>
            <a:fillRect/>
          </a:stretch>
        </p:blipFill>
        <p:spPr>
          <a:xfrm>
            <a:off x="3094461" y="7048500"/>
            <a:ext cx="5402789" cy="317812"/>
          </a:xfrm>
          <a:prstGeom prst="rect">
            <a:avLst/>
          </a:prstGeom>
          <a:ln w="12700">
            <a:round/>
          </a:ln>
        </p:spPr>
      </p:pic>
      <p:grpSp>
        <p:nvGrpSpPr>
          <p:cNvPr id="271" name="Group 271"/>
          <p:cNvGrpSpPr/>
          <p:nvPr/>
        </p:nvGrpSpPr>
        <p:grpSpPr>
          <a:xfrm>
            <a:off x="1781623" y="3289300"/>
            <a:ext cx="9864277" cy="1879600"/>
            <a:chOff x="117923" y="0"/>
            <a:chExt cx="9864276" cy="1879600"/>
          </a:xfrm>
        </p:grpSpPr>
        <p:pic>
          <p:nvPicPr>
            <p:cNvPr id="262" name="droppedImage.pdf"/>
            <p:cNvPicPr/>
            <p:nvPr/>
          </p:nvPicPr>
          <p:blipFill>
            <a:blip r:embed="rId6">
              <a:extLst/>
            </a:blip>
            <a:srcRect r="1"/>
            <a:stretch>
              <a:fillRect/>
            </a:stretch>
          </p:blipFill>
          <p:spPr>
            <a:xfrm>
              <a:off x="117923" y="607787"/>
              <a:ext cx="9864277" cy="698294"/>
            </a:xfrm>
            <a:prstGeom prst="rect">
              <a:avLst/>
            </a:prstGeom>
            <a:ln w="12700" cap="flat">
              <a:noFill/>
              <a:round/>
            </a:ln>
            <a:effectLst/>
          </p:spPr>
        </p:pic>
        <p:sp>
          <p:nvSpPr>
            <p:cNvPr id="263" name="Shape 263"/>
            <p:cNvSpPr/>
            <p:nvPr/>
          </p:nvSpPr>
          <p:spPr>
            <a:xfrm>
              <a:off x="1676400" y="457200"/>
              <a:ext cx="0" cy="292100"/>
            </a:xfrm>
            <a:prstGeom prst="line">
              <a:avLst/>
            </a:prstGeom>
            <a:noFill/>
            <a:ln w="25400" cap="flat">
              <a:solidFill>
                <a:srgbClr val="8D3124"/>
              </a:solidFill>
              <a:prstDash val="solid"/>
              <a:round/>
              <a:tailEnd type="stealth"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4" name="Shape 264"/>
            <p:cNvSpPr/>
            <p:nvPr/>
          </p:nvSpPr>
          <p:spPr>
            <a:xfrm>
              <a:off x="1003300" y="139700"/>
              <a:ext cx="132820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partitioning</a:t>
              </a:r>
            </a:p>
          </p:txBody>
        </p:sp>
        <p:sp>
          <p:nvSpPr>
            <p:cNvPr id="265" name="Shape 265"/>
            <p:cNvSpPr/>
            <p:nvPr/>
          </p:nvSpPr>
          <p:spPr>
            <a:xfrm>
              <a:off x="6052900" y="1253349"/>
              <a:ext cx="558928" cy="36052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6" name="Shape 266"/>
            <p:cNvSpPr/>
            <p:nvPr/>
          </p:nvSpPr>
          <p:spPr>
            <a:xfrm>
              <a:off x="6705600" y="1549400"/>
              <a:ext cx="273050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partitioning probability</a:t>
              </a:r>
            </a:p>
          </p:txBody>
        </p:sp>
        <p:sp>
          <p:nvSpPr>
            <p:cNvPr id="267" name="Shape 267"/>
            <p:cNvSpPr/>
            <p:nvPr/>
          </p:nvSpPr>
          <p:spPr>
            <a:xfrm>
              <a:off x="5321300" y="292100"/>
              <a:ext cx="0" cy="292100"/>
            </a:xfrm>
            <a:prstGeom prst="line">
              <a:avLst/>
            </a:prstGeom>
            <a:noFill/>
            <a:ln w="25400" cap="flat">
              <a:solidFill>
                <a:srgbClr val="8D3124"/>
              </a:solidFill>
              <a:prstDash val="solid"/>
              <a:round/>
              <a:tailEnd type="stealth"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68" name="Shape 268"/>
            <p:cNvSpPr/>
            <p:nvPr/>
          </p:nvSpPr>
          <p:spPr>
            <a:xfrm>
              <a:off x="5061563" y="12700"/>
              <a:ext cx="685801"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left</a:t>
              </a:r>
            </a:p>
          </p:txBody>
        </p:sp>
        <p:sp>
          <p:nvSpPr>
            <p:cNvPr id="269" name="Shape 269"/>
            <p:cNvSpPr/>
            <p:nvPr/>
          </p:nvSpPr>
          <p:spPr>
            <a:xfrm>
              <a:off x="5981700" y="279400"/>
              <a:ext cx="0" cy="292100"/>
            </a:xfrm>
            <a:prstGeom prst="line">
              <a:avLst/>
            </a:prstGeom>
            <a:noFill/>
            <a:ln w="25400" cap="flat">
              <a:solidFill>
                <a:srgbClr val="8D3124"/>
              </a:solidFill>
              <a:prstDash val="solid"/>
              <a:round/>
              <a:tailEnd type="stealth"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70" name="Shape 270"/>
            <p:cNvSpPr/>
            <p:nvPr/>
          </p:nvSpPr>
          <p:spPr>
            <a:xfrm>
              <a:off x="5715000" y="0"/>
              <a:ext cx="85090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right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56">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7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256">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256">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2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56">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3" nodeType="afterEffect">
                                  <p:stCondLst>
                                    <p:cond delay="0"/>
                                  </p:stCondLst>
                                  <p:iterate>
                                    <p:tmAbs val="0"/>
                                  </p:iterate>
                                  <p:childTnLst>
                                    <p:set>
                                      <p:cBhvr>
                                        <p:cTn id="29" fill="hold"/>
                                        <p:tgtEl>
                                          <p:spTgt spid="2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56">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 nodeType="afterEffect">
                                  <p:stCondLst>
                                    <p:cond delay="0"/>
                                  </p:stCondLst>
                                  <p:iterate>
                                    <p:tmAbs val="0"/>
                                  </p:iterate>
                                  <p:childTnLst>
                                    <p:set>
                                      <p:cBhvr>
                                        <p:cTn id="35" fill="hold"/>
                                        <p:tgtEl>
                                          <p:spTgt spid="256">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56">
                                            <p:txEl>
                                              <p:pRg st="9" end="9"/>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4" nodeType="afterEffect">
                                  <p:stCondLst>
                                    <p:cond delay="0"/>
                                  </p:stCondLst>
                                  <p:iterate>
                                    <p:tmAbs val="0"/>
                                  </p:iterate>
                                  <p:childTnLst>
                                    <p:set>
                                      <p:cBhvr>
                                        <p:cTn id="42" fill="hold"/>
                                        <p:tgtEl>
                                          <p:spTgt spid="26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 nodeType="afterEffect">
                                  <p:stCondLst>
                                    <p:cond delay="0"/>
                                  </p:stCondLst>
                                  <p:iterate>
                                    <p:tmAbs val="0"/>
                                  </p:iterate>
                                  <p:childTnLst>
                                    <p:set>
                                      <p:cBhvr>
                                        <p:cTn id="45" fill="hold"/>
                                        <p:tgtEl>
                                          <p:spTgt spid="256">
                                            <p:txEl>
                                              <p:pRg st="10" end="10"/>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 nodeType="afterEffect">
                                  <p:stCondLst>
                                    <p:cond delay="0"/>
                                  </p:stCondLst>
                                  <p:iterate>
                                    <p:tmAbs val="0"/>
                                  </p:iterate>
                                  <p:childTnLst>
                                    <p:set>
                                      <p:cBhvr>
                                        <p:cTn id="48" fill="hold"/>
                                        <p:tgtEl>
                                          <p:spTgt spid="256">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256">
                                            <p:txEl>
                                              <p:pRg st="12" end="12"/>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5" nodeType="after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1" build="p" bldLvl="5" animBg="1" advAuto="0"/>
      <p:bldP spid="259" grpId="5" animBg="1" advAuto="0"/>
      <p:bldP spid="260" grpId="3" animBg="1" advAuto="0"/>
      <p:bldP spid="261" grpId="4" animBg="1" advAuto="0"/>
      <p:bldP spid="271"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5" name="Shape 275"/>
          <p:cNvSpPr>
            <a:spLocks noGrp="1"/>
          </p:cNvSpPr>
          <p:nvPr>
            <p:ph type="body" idx="1"/>
          </p:nvPr>
        </p:nvSpPr>
        <p:spPr>
          <a:prstGeom prst="rect">
            <a:avLst/>
          </a:prstGeom>
        </p:spPr>
        <p:txBody>
          <a:bodyPr/>
          <a:lstStyle/>
          <a:p>
            <a:pPr lvl="1">
              <a:defRPr sz="1800">
                <a:uFillTx/>
              </a:defRPr>
            </a:pPr>
            <a:r>
              <a:rPr sz="2400">
                <a:uFill>
                  <a:solidFill/>
                </a:uFill>
              </a:rPr>
              <a:t>Repeatedly apply above equation:</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Approximate sum by an integral:</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r>
              <a:rPr sz="2400">
                <a:uFill>
                  <a:solidFill/>
                </a:uFill>
              </a:rPr>
              <a:t>Finally, the desired result:</a:t>
            </a:r>
          </a:p>
        </p:txBody>
      </p:sp>
      <p:pic>
        <p:nvPicPr>
          <p:cNvPr id="276" name="quicksort-analysis5.pdf"/>
          <p:cNvPicPr/>
          <p:nvPr/>
        </p:nvPicPr>
        <p:blipFill>
          <a:blip r:embed="rId3">
            <a:extLst/>
          </a:blip>
          <a:stretch>
            <a:fillRect/>
          </a:stretch>
        </p:blipFill>
        <p:spPr>
          <a:xfrm>
            <a:off x="2761672" y="1884219"/>
            <a:ext cx="5972475" cy="2820561"/>
          </a:xfrm>
          <a:prstGeom prst="rect">
            <a:avLst/>
          </a:prstGeom>
          <a:ln w="12700">
            <a:round/>
          </a:ln>
        </p:spPr>
      </p:pic>
      <p:sp>
        <p:nvSpPr>
          <p:cNvPr id="277" name="Shape 27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43</a:t>
            </a:fld>
            <a:endParaRPr sz="1200">
              <a:uFill>
                <a:solidFill/>
              </a:uFill>
            </a:endParaRPr>
          </a:p>
        </p:txBody>
      </p:sp>
      <p:sp>
        <p:nvSpPr>
          <p:cNvPr id="278" name="Shape 278"/>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pic>
        <p:nvPicPr>
          <p:cNvPr id="279" name="droppedImage.pdf"/>
          <p:cNvPicPr/>
          <p:nvPr/>
        </p:nvPicPr>
        <p:blipFill>
          <a:blip r:embed="rId4">
            <a:extLst/>
          </a:blip>
          <a:stretch>
            <a:fillRect/>
          </a:stretch>
        </p:blipFill>
        <p:spPr>
          <a:xfrm>
            <a:off x="2558171" y="8993349"/>
            <a:ext cx="4748173" cy="312705"/>
          </a:xfrm>
          <a:prstGeom prst="rect">
            <a:avLst/>
          </a:prstGeom>
          <a:ln w="12700">
            <a:round/>
          </a:ln>
        </p:spPr>
      </p:pic>
      <p:sp>
        <p:nvSpPr>
          <p:cNvPr id="280" name="Shape 280"/>
          <p:cNvSpPr/>
          <p:nvPr/>
        </p:nvSpPr>
        <p:spPr>
          <a:xfrm>
            <a:off x="1219200" y="3162300"/>
            <a:ext cx="1951611"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previous equation</a:t>
            </a:r>
          </a:p>
        </p:txBody>
      </p:sp>
      <p:sp>
        <p:nvSpPr>
          <p:cNvPr id="281" name="Shape 281"/>
          <p:cNvSpPr/>
          <p:nvPr/>
        </p:nvSpPr>
        <p:spPr>
          <a:xfrm flipH="1">
            <a:off x="3219669" y="2506691"/>
            <a:ext cx="594537" cy="626674"/>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nvGrpSpPr>
          <p:cNvPr id="303" name="Group 303"/>
          <p:cNvGrpSpPr/>
          <p:nvPr/>
        </p:nvGrpSpPr>
        <p:grpSpPr>
          <a:xfrm>
            <a:off x="2456161" y="5765800"/>
            <a:ext cx="9011939" cy="2108200"/>
            <a:chOff x="220961" y="0"/>
            <a:chExt cx="9011938" cy="2108200"/>
          </a:xfrm>
        </p:grpSpPr>
        <p:grpSp>
          <p:nvGrpSpPr>
            <p:cNvPr id="301" name="Group 301"/>
            <p:cNvGrpSpPr/>
            <p:nvPr/>
          </p:nvGrpSpPr>
          <p:grpSpPr>
            <a:xfrm>
              <a:off x="6718300" y="0"/>
              <a:ext cx="2514600" cy="2108200"/>
              <a:chOff x="0" y="0"/>
              <a:chExt cx="2514600" cy="2108200"/>
            </a:xfrm>
          </p:grpSpPr>
          <p:sp>
            <p:nvSpPr>
              <p:cNvPr id="282" name="Shape 282"/>
              <p:cNvSpPr/>
              <p:nvPr/>
            </p:nvSpPr>
            <p:spPr>
              <a:xfrm>
                <a:off x="0" y="0"/>
                <a:ext cx="2514600" cy="21082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283" name="Shape 283"/>
              <p:cNvSpPr/>
              <p:nvPr/>
            </p:nvSpPr>
            <p:spPr>
              <a:xfrm rot="10800000" flipH="1">
                <a:off x="384174" y="198008"/>
                <a:ext cx="139701" cy="1653947"/>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4" name="Shape 284"/>
              <p:cNvSpPr/>
              <p:nvPr/>
            </p:nvSpPr>
            <p:spPr>
              <a:xfrm rot="10800000" flipH="1">
                <a:off x="605366" y="1013333"/>
                <a:ext cx="139701" cy="838622"/>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5" name="Shape 285"/>
              <p:cNvSpPr/>
              <p:nvPr/>
            </p:nvSpPr>
            <p:spPr>
              <a:xfrm rot="10800000" flipH="1">
                <a:off x="814916" y="1292874"/>
                <a:ext cx="139701" cy="547434"/>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6" name="Shape 286"/>
              <p:cNvSpPr/>
              <p:nvPr/>
            </p:nvSpPr>
            <p:spPr>
              <a:xfrm rot="10800000" flipH="1">
                <a:off x="1036108" y="1432644"/>
                <a:ext cx="139701" cy="419312"/>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7" name="Shape 287"/>
              <p:cNvSpPr/>
              <p:nvPr/>
            </p:nvSpPr>
            <p:spPr>
              <a:xfrm rot="10800000" flipH="1">
                <a:off x="1257300" y="1502529"/>
                <a:ext cx="139701" cy="326131"/>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8" name="Shape 288"/>
              <p:cNvSpPr/>
              <p:nvPr/>
            </p:nvSpPr>
            <p:spPr>
              <a:xfrm rot="10800000" flipH="1">
                <a:off x="1501775" y="1584062"/>
                <a:ext cx="139701" cy="267893"/>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89" name="Shape 289"/>
              <p:cNvSpPr/>
              <p:nvPr/>
            </p:nvSpPr>
            <p:spPr>
              <a:xfrm rot="10800000" flipH="1">
                <a:off x="1722966" y="1607357"/>
                <a:ext cx="139701" cy="232951"/>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90" name="Shape 290"/>
              <p:cNvSpPr/>
              <p:nvPr/>
            </p:nvSpPr>
            <p:spPr>
              <a:xfrm>
                <a:off x="465666" y="198007"/>
                <a:ext cx="74507" cy="513527"/>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1" name="Shape 291"/>
              <p:cNvSpPr/>
              <p:nvPr/>
            </p:nvSpPr>
            <p:spPr>
              <a:xfrm>
                <a:off x="889682" y="1301674"/>
                <a:ext cx="215242" cy="136665"/>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2" name="Shape 292"/>
              <p:cNvSpPr/>
              <p:nvPr/>
            </p:nvSpPr>
            <p:spPr>
              <a:xfrm>
                <a:off x="662023" y="1024204"/>
                <a:ext cx="107621" cy="165655"/>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3" name="Shape 293"/>
              <p:cNvSpPr/>
              <p:nvPr/>
            </p:nvSpPr>
            <p:spPr>
              <a:xfrm>
                <a:off x="1094316" y="1432644"/>
                <a:ext cx="244218" cy="86968"/>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4" name="Shape 294"/>
              <p:cNvSpPr/>
              <p:nvPr/>
            </p:nvSpPr>
            <p:spPr>
              <a:xfrm>
                <a:off x="1336722" y="1502529"/>
                <a:ext cx="235939" cy="66262"/>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5" name="Shape 295"/>
              <p:cNvSpPr/>
              <p:nvPr/>
            </p:nvSpPr>
            <p:spPr>
              <a:xfrm>
                <a:off x="1568520" y="1575002"/>
                <a:ext cx="227660" cy="37273"/>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6" name="Shape 296"/>
              <p:cNvSpPr/>
              <p:nvPr/>
            </p:nvSpPr>
            <p:spPr>
              <a:xfrm rot="10800000" flipH="1">
                <a:off x="1944158" y="1642299"/>
                <a:ext cx="139701" cy="198009"/>
              </a:xfrm>
              <a:prstGeom prst="rect">
                <a:avLst/>
              </a:prstGeom>
              <a:solidFill>
                <a:srgbClr val="000000"/>
              </a:solidFill>
              <a:ln w="12700" cap="flat">
                <a:noFill/>
                <a:round/>
              </a:ln>
              <a:effectLst/>
            </p:spPr>
            <p:txBody>
              <a:bodyPr wrap="square" lIns="0" tIns="0" rIns="0" bIns="0" numCol="1" anchor="t">
                <a:noAutofit/>
              </a:bodyPr>
              <a:lstStyle/>
              <a:p>
                <a:pPr marL="7224" marR="7224" lvl="0">
                  <a:lnSpc>
                    <a:spcPct val="120000"/>
                  </a:lnSpc>
                  <a:defRPr sz="2200">
                    <a:solidFill>
                      <a:srgbClr val="606060"/>
                    </a:solidFill>
                    <a:uFill>
                      <a:solidFill>
                        <a:srgbClr val="0048AA"/>
                      </a:solidFill>
                    </a:uFill>
                  </a:defRPr>
                </a:pPr>
                <a:endParaRPr/>
              </a:p>
            </p:txBody>
          </p:sp>
          <p:sp>
            <p:nvSpPr>
              <p:cNvPr id="297" name="Shape 297"/>
              <p:cNvSpPr/>
              <p:nvPr/>
            </p:nvSpPr>
            <p:spPr>
              <a:xfrm>
                <a:off x="1787901" y="1608133"/>
                <a:ext cx="289749" cy="28990"/>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8" name="Shape 298"/>
              <p:cNvSpPr/>
              <p:nvPr/>
            </p:nvSpPr>
            <p:spPr>
              <a:xfrm>
                <a:off x="2083858" y="1641264"/>
                <a:ext cx="289749" cy="12425"/>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299" name="Shape 299"/>
              <p:cNvSpPr/>
              <p:nvPr/>
            </p:nvSpPr>
            <p:spPr>
              <a:xfrm>
                <a:off x="541984" y="688756"/>
                <a:ext cx="125344" cy="338597"/>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00" name="Shape 300"/>
              <p:cNvSpPr/>
              <p:nvPr/>
            </p:nvSpPr>
            <p:spPr>
              <a:xfrm>
                <a:off x="761365" y="1177433"/>
                <a:ext cx="136597" cy="132524"/>
              </a:xfrm>
              <a:prstGeom prst="line">
                <a:avLst/>
              </a:prstGeom>
              <a:noFill/>
              <a:ln w="25400" cap="flat">
                <a:solidFill>
                  <a:srgbClr val="8D3124"/>
                </a:solidFill>
                <a:prstDash val="solid"/>
                <a:roun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pic>
          <p:nvPicPr>
            <p:cNvPr id="302" name="droppedImage.pdf"/>
            <p:cNvPicPr/>
            <p:nvPr/>
          </p:nvPicPr>
          <p:blipFill>
            <a:blip r:embed="rId5">
              <a:extLst/>
            </a:blip>
            <a:srcRect/>
            <a:stretch>
              <a:fillRect/>
            </a:stretch>
          </p:blipFill>
          <p:spPr>
            <a:xfrm>
              <a:off x="220960" y="259621"/>
              <a:ext cx="5981044" cy="1632732"/>
            </a:xfrm>
            <a:prstGeom prst="rect">
              <a:avLst/>
            </a:prstGeom>
            <a:ln w="12700" cap="flat">
              <a:noFill/>
              <a:round/>
            </a:ln>
            <a:effectLst/>
          </p:spPr>
        </p:pic>
      </p:grpSp>
      <p:sp>
        <p:nvSpPr>
          <p:cNvPr id="304" name="Shape 304"/>
          <p:cNvSpPr/>
          <p:nvPr/>
        </p:nvSpPr>
        <p:spPr>
          <a:xfrm>
            <a:off x="8496300" y="2806700"/>
            <a:ext cx="300296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substitute previous equation</a:t>
            </a:r>
          </a:p>
        </p:txBody>
      </p:sp>
      <p:sp>
        <p:nvSpPr>
          <p:cNvPr id="305" name="Shape 305"/>
          <p:cNvSpPr/>
          <p:nvPr/>
        </p:nvSpPr>
        <p:spPr>
          <a:xfrm>
            <a:off x="7757834" y="2963472"/>
            <a:ext cx="674966" cy="1"/>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7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75">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30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275">
                                            <p:txEl>
                                              <p:pRg st="9" end="9"/>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275">
                                            <p:txEl>
                                              <p:pRg st="10" end="10"/>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275">
                                            <p:txEl>
                                              <p:pRg st="11" end="1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75">
                                            <p:txEl>
                                              <p:pRg st="12" end="1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275">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75">
                                            <p:txEl>
                                              <p:pRg st="14" end="14"/>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3" nodeType="afterEffect">
                                  <p:stCondLst>
                                    <p:cond delay="0"/>
                                  </p:stCondLst>
                                  <p:iterate>
                                    <p:tmAbs val="0"/>
                                  </p:iterate>
                                  <p:childTnLst>
                                    <p:set>
                                      <p:cBhvr>
                                        <p:cTn id="35" fill="hold"/>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1" build="p" bldLvl="5" animBg="1" advAuto="0"/>
      <p:bldP spid="279" grpId="3" animBg="1" advAuto="0"/>
      <p:bldP spid="303" grpId="2"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44</a:t>
            </a:fld>
            <a:endParaRPr sz="1200">
              <a:uFill>
                <a:solidFill/>
              </a:uFill>
            </a:endParaRPr>
          </a:p>
        </p:txBody>
      </p:sp>
      <p:sp>
        <p:nvSpPr>
          <p:cNvPr id="312" name="Shape 312"/>
          <p:cNvSpPr>
            <a:spLocks noGrp="1"/>
          </p:cNvSpPr>
          <p:nvPr>
            <p:ph type="title"/>
          </p:nvPr>
        </p:nvSpPr>
        <p:spPr>
          <a:prstGeom prst="rect">
            <a:avLst/>
          </a:prstGeom>
        </p:spPr>
        <p:txBody>
          <a:bodyPr/>
          <a:lstStyle/>
          <a:p>
            <a:pPr lvl="0">
              <a:defRPr sz="1800">
                <a:uFillTx/>
              </a:defRPr>
            </a:pPr>
            <a:r>
              <a:rPr sz="2800" dirty="0">
                <a:uFill>
                  <a:solidFill/>
                </a:uFill>
              </a:rPr>
              <a:t>Quicksort:  </a:t>
            </a:r>
            <a:r>
              <a:rPr lang="en-US" sz="2800" dirty="0">
                <a:uFill>
                  <a:solidFill/>
                </a:uFill>
              </a:rPr>
              <a:t>BEST Case </a:t>
            </a:r>
            <a:r>
              <a:rPr sz="2800" dirty="0">
                <a:uFill>
                  <a:solidFill/>
                </a:uFill>
              </a:rPr>
              <a:t>analysis</a:t>
            </a:r>
          </a:p>
        </p:txBody>
      </p:sp>
      <p:pic>
        <p:nvPicPr>
          <p:cNvPr id="4" name="Picture 3"/>
          <p:cNvPicPr>
            <a:picLocks noChangeAspect="1"/>
          </p:cNvPicPr>
          <p:nvPr/>
        </p:nvPicPr>
        <p:blipFill rotWithShape="1">
          <a:blip r:embed="rId3"/>
          <a:srcRect t="7168"/>
          <a:stretch/>
        </p:blipFill>
        <p:spPr>
          <a:xfrm>
            <a:off x="812800" y="1068947"/>
            <a:ext cx="10448925" cy="6941108"/>
          </a:xfrm>
          <a:prstGeom prst="rect">
            <a:avLst/>
          </a:prstGeom>
        </p:spPr>
      </p:pic>
      <p:pic>
        <p:nvPicPr>
          <p:cNvPr id="5" name="Picture 4"/>
          <p:cNvPicPr>
            <a:picLocks noChangeAspect="1"/>
          </p:cNvPicPr>
          <p:nvPr/>
        </p:nvPicPr>
        <p:blipFill rotWithShape="1">
          <a:blip r:embed="rId4"/>
          <a:srcRect b="40255"/>
          <a:stretch/>
        </p:blipFill>
        <p:spPr>
          <a:xfrm>
            <a:off x="874712" y="8010056"/>
            <a:ext cx="10325100" cy="1121066"/>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 2.</a:t>
            </a:r>
            <a:r>
              <a:rPr sz="2400">
                <a:solidFill>
                  <a:srgbClr val="005493"/>
                </a:solidFill>
                <a:uFill>
                  <a:solidFill>
                    <a:srgbClr val="0048AA"/>
                  </a:solidFill>
                </a:uFill>
              </a:rPr>
              <a:t>  </a:t>
            </a:r>
            <a:r>
              <a:rPr sz="2400">
                <a:uFill>
                  <a:solidFill/>
                </a:uFill>
              </a:rPr>
              <a:t>Consider BST representation of keys </a:t>
            </a:r>
            <a:r>
              <a:rPr sz="2400">
                <a:uFill>
                  <a:solidFill/>
                </a:uFill>
                <a:latin typeface="Times New Roman"/>
                <a:ea typeface="Times New Roman"/>
                <a:cs typeface="Times New Roman"/>
                <a:sym typeface="Times New Roman"/>
              </a:rPr>
              <a:t>1</a:t>
            </a:r>
            <a:r>
              <a:rPr sz="2400">
                <a:uFill>
                  <a:solidFill/>
                </a:uFill>
              </a:rPr>
              <a:t> to </a:t>
            </a:r>
            <a:r>
              <a:rPr sz="2400" i="1">
                <a:uFill>
                  <a:solidFill/>
                </a:uFill>
                <a:latin typeface="Times New Roman"/>
                <a:ea typeface="Times New Roman"/>
                <a:cs typeface="Times New Roman"/>
                <a:sym typeface="Times New Roman"/>
              </a:rPr>
              <a:t>N</a:t>
            </a:r>
            <a:r>
              <a:rPr sz="2400">
                <a:uFill>
                  <a:solidFill/>
                </a:uFill>
              </a:rPr>
              <a:t>.</a:t>
            </a:r>
          </a:p>
        </p:txBody>
      </p:sp>
      <p:pic>
        <p:nvPicPr>
          <p:cNvPr id="310" name="BST10.pdf"/>
          <p:cNvPicPr/>
          <p:nvPr/>
        </p:nvPicPr>
        <p:blipFill>
          <a:blip r:embed="rId3">
            <a:extLst/>
          </a:blip>
          <a:srcRect r="1"/>
          <a:stretch>
            <a:fillRect/>
          </a:stretch>
        </p:blipFill>
        <p:spPr>
          <a:xfrm>
            <a:off x="3639031" y="6729740"/>
            <a:ext cx="6349868" cy="2789565"/>
          </a:xfrm>
          <a:prstGeom prst="rect">
            <a:avLst/>
          </a:prstGeom>
          <a:ln w="12700">
            <a:round/>
          </a:ln>
        </p:spPr>
      </p:pic>
      <p:sp>
        <p:nvSpPr>
          <p:cNvPr id="311" name="Shape 31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45</a:t>
            </a:fld>
            <a:endParaRPr sz="1200">
              <a:uFill>
                <a:solidFill/>
              </a:uFill>
            </a:endParaRPr>
          </a:p>
        </p:txBody>
      </p:sp>
      <p:sp>
        <p:nvSpPr>
          <p:cNvPr id="312" name="Shape 312"/>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graphicFrame>
        <p:nvGraphicFramePr>
          <p:cNvPr id="313" name="Table 313"/>
          <p:cNvGraphicFramePr/>
          <p:nvPr/>
        </p:nvGraphicFramePr>
        <p:xfrm>
          <a:off x="2870201" y="4152900"/>
          <a:ext cx="7901686" cy="609600"/>
        </p:xfrm>
        <a:graphic>
          <a:graphicData uri="http://schemas.openxmlformats.org/drawingml/2006/table">
            <a:tbl>
              <a:tblPr>
                <a:tableStyleId>{8F44A2F1-9E1F-4B54-A3A2-5F16C0AD49E2}</a:tableStyleId>
              </a:tblPr>
              <a:tblGrid>
                <a:gridCol w="607822">
                  <a:extLst>
                    <a:ext uri="{9D8B030D-6E8A-4147-A177-3AD203B41FA5}">
                      <a16:colId xmlns:a16="http://schemas.microsoft.com/office/drawing/2014/main" val="20000"/>
                    </a:ext>
                  </a:extLst>
                </a:gridCol>
                <a:gridCol w="607822">
                  <a:extLst>
                    <a:ext uri="{9D8B030D-6E8A-4147-A177-3AD203B41FA5}">
                      <a16:colId xmlns:a16="http://schemas.microsoft.com/office/drawing/2014/main" val="20001"/>
                    </a:ext>
                  </a:extLst>
                </a:gridCol>
                <a:gridCol w="607822">
                  <a:extLst>
                    <a:ext uri="{9D8B030D-6E8A-4147-A177-3AD203B41FA5}">
                      <a16:colId xmlns:a16="http://schemas.microsoft.com/office/drawing/2014/main" val="20002"/>
                    </a:ext>
                  </a:extLst>
                </a:gridCol>
                <a:gridCol w="607822">
                  <a:extLst>
                    <a:ext uri="{9D8B030D-6E8A-4147-A177-3AD203B41FA5}">
                      <a16:colId xmlns:a16="http://schemas.microsoft.com/office/drawing/2014/main" val="20003"/>
                    </a:ext>
                  </a:extLst>
                </a:gridCol>
                <a:gridCol w="607822">
                  <a:extLst>
                    <a:ext uri="{9D8B030D-6E8A-4147-A177-3AD203B41FA5}">
                      <a16:colId xmlns:a16="http://schemas.microsoft.com/office/drawing/2014/main" val="20004"/>
                    </a:ext>
                  </a:extLst>
                </a:gridCol>
                <a:gridCol w="607822">
                  <a:extLst>
                    <a:ext uri="{9D8B030D-6E8A-4147-A177-3AD203B41FA5}">
                      <a16:colId xmlns:a16="http://schemas.microsoft.com/office/drawing/2014/main" val="20005"/>
                    </a:ext>
                  </a:extLst>
                </a:gridCol>
                <a:gridCol w="607822">
                  <a:extLst>
                    <a:ext uri="{9D8B030D-6E8A-4147-A177-3AD203B41FA5}">
                      <a16:colId xmlns:a16="http://schemas.microsoft.com/office/drawing/2014/main" val="20006"/>
                    </a:ext>
                  </a:extLst>
                </a:gridCol>
                <a:gridCol w="607822">
                  <a:extLst>
                    <a:ext uri="{9D8B030D-6E8A-4147-A177-3AD203B41FA5}">
                      <a16:colId xmlns:a16="http://schemas.microsoft.com/office/drawing/2014/main" val="20007"/>
                    </a:ext>
                  </a:extLst>
                </a:gridCol>
                <a:gridCol w="607822">
                  <a:extLst>
                    <a:ext uri="{9D8B030D-6E8A-4147-A177-3AD203B41FA5}">
                      <a16:colId xmlns:a16="http://schemas.microsoft.com/office/drawing/2014/main" val="20008"/>
                    </a:ext>
                  </a:extLst>
                </a:gridCol>
                <a:gridCol w="607822">
                  <a:extLst>
                    <a:ext uri="{9D8B030D-6E8A-4147-A177-3AD203B41FA5}">
                      <a16:colId xmlns:a16="http://schemas.microsoft.com/office/drawing/2014/main" val="20009"/>
                    </a:ext>
                  </a:extLst>
                </a:gridCol>
                <a:gridCol w="607822">
                  <a:extLst>
                    <a:ext uri="{9D8B030D-6E8A-4147-A177-3AD203B41FA5}">
                      <a16:colId xmlns:a16="http://schemas.microsoft.com/office/drawing/2014/main" val="20010"/>
                    </a:ext>
                  </a:extLst>
                </a:gridCol>
                <a:gridCol w="607822">
                  <a:extLst>
                    <a:ext uri="{9D8B030D-6E8A-4147-A177-3AD203B41FA5}">
                      <a16:colId xmlns:a16="http://schemas.microsoft.com/office/drawing/2014/main" val="20011"/>
                    </a:ext>
                  </a:extLst>
                </a:gridCol>
                <a:gridCol w="607822">
                  <a:extLst>
                    <a:ext uri="{9D8B030D-6E8A-4147-A177-3AD203B41FA5}">
                      <a16:colId xmlns:a16="http://schemas.microsoft.com/office/drawing/2014/main" val="20012"/>
                    </a:ext>
                  </a:extLst>
                </a:gridCol>
              </a:tblGrid>
              <a:tr h="609600">
                <a:tc>
                  <a:txBody>
                    <a:bodyPr/>
                    <a:lstStyle/>
                    <a:p>
                      <a:pPr marL="58702" marR="58702" lvl="0" defTabSz="1295400">
                        <a:lnSpc>
                          <a:spcPct val="130000"/>
                        </a:lnSpc>
                        <a:defRPr sz="1800">
                          <a:uFillTx/>
                        </a:defRPr>
                      </a:pPr>
                      <a:r>
                        <a:rPr>
                          <a:uFill>
                            <a:solidFill/>
                          </a:uFill>
                        </a:rPr>
                        <a:t>9</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a:uFill>
                            <a:solidFill/>
                          </a:uFill>
                        </a:rPr>
                        <a:t>10</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2</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5</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8</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7</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6</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11</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12</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13</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3</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a:uFill>
                            <a:solidFill/>
                          </a:uFill>
                        </a:rPr>
                        <a:t>4</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314" name="Shape 314"/>
          <p:cNvSpPr/>
          <p:nvPr/>
        </p:nvSpPr>
        <p:spPr>
          <a:xfrm>
            <a:off x="2819400" y="3721100"/>
            <a:ext cx="880135"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b="1">
                <a:latin typeface="Lucida Grande"/>
                <a:ea typeface="Lucida Grande"/>
                <a:cs typeface="Lucida Grande"/>
                <a:sym typeface="Lucida Grande"/>
              </a:defRPr>
            </a:lvl1pPr>
          </a:lstStyle>
          <a:p>
            <a:pPr lvl="0">
              <a:defRPr sz="1800" b="0">
                <a:solidFill>
                  <a:srgbClr val="000000"/>
                </a:solidFill>
                <a:uFillTx/>
              </a:defRPr>
            </a:pPr>
            <a:r>
              <a:rPr sz="1600" b="1">
                <a:solidFill>
                  <a:srgbClr val="8D3124"/>
                </a:solidFill>
                <a:uFill>
                  <a:solidFill>
                    <a:srgbClr val="8D3124"/>
                  </a:solidFill>
                </a:uFill>
              </a:rPr>
              <a:t>shuffle</a:t>
            </a:r>
          </a:p>
        </p:txBody>
      </p:sp>
      <p:sp>
        <p:nvSpPr>
          <p:cNvPr id="315" name="Shape 315"/>
          <p:cNvSpPr/>
          <p:nvPr/>
        </p:nvSpPr>
        <p:spPr>
          <a:xfrm>
            <a:off x="4666530" y="5854700"/>
            <a:ext cx="1852975" cy="62738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a:t>
            </a:r>
          </a:p>
        </p:txBody>
      </p:sp>
      <p:sp>
        <p:nvSpPr>
          <p:cNvPr id="316" name="Shape 316"/>
          <p:cNvSpPr/>
          <p:nvPr/>
        </p:nvSpPr>
        <p:spPr>
          <a:xfrm flipH="1" flipV="1">
            <a:off x="6277526" y="6246272"/>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17" name="Shape 317"/>
          <p:cNvSpPr/>
          <p:nvPr/>
        </p:nvSpPr>
        <p:spPr>
          <a:xfrm>
            <a:off x="1859830" y="6273800"/>
            <a:ext cx="1852975" cy="92456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 in</a:t>
            </a:r>
          </a:p>
          <a:p>
            <a:pPr lvl="0" algn="ctr">
              <a:lnSpc>
                <a:spcPct val="130000"/>
              </a:lnSpc>
              <a:defRPr sz="1800">
                <a:solidFill>
                  <a:srgbClr val="000000"/>
                </a:solidFill>
                <a:uFillTx/>
              </a:defRPr>
            </a:pPr>
            <a:r>
              <a:rPr sz="1600">
                <a:solidFill>
                  <a:srgbClr val="8D3124"/>
                </a:solidFill>
                <a:uFill>
                  <a:solidFill>
                    <a:srgbClr val="8D3124"/>
                  </a:solidFill>
                </a:uFill>
              </a:rPr>
              <a:t>left subarray</a:t>
            </a:r>
          </a:p>
        </p:txBody>
      </p:sp>
      <p:sp>
        <p:nvSpPr>
          <p:cNvPr id="318" name="Shape 318"/>
          <p:cNvSpPr/>
          <p:nvPr/>
        </p:nvSpPr>
        <p:spPr>
          <a:xfrm flipH="1" flipV="1">
            <a:off x="3543300" y="6705600"/>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91980216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2" name="Shape 322"/>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 2.</a:t>
            </a:r>
            <a:r>
              <a:rPr sz="2400">
                <a:solidFill>
                  <a:srgbClr val="005493"/>
                </a:solidFill>
                <a:uFill>
                  <a:solidFill>
                    <a:srgbClr val="0048AA"/>
                  </a:solidFill>
                </a:uFill>
              </a:rPr>
              <a:t>  </a:t>
            </a:r>
            <a:r>
              <a:rPr sz="2400">
                <a:uFill>
                  <a:solidFill/>
                </a:uFill>
              </a:rPr>
              <a:t>Consider BST representation of keys </a:t>
            </a:r>
            <a:r>
              <a:rPr sz="2400">
                <a:uFill>
                  <a:solidFill/>
                </a:uFill>
                <a:latin typeface="Times New Roman"/>
                <a:ea typeface="Times New Roman"/>
                <a:cs typeface="Times New Roman"/>
                <a:sym typeface="Times New Roman"/>
              </a:rPr>
              <a:t>1</a:t>
            </a:r>
            <a:r>
              <a:rPr sz="2400">
                <a:uFill>
                  <a:solidFill/>
                </a:uFill>
              </a:rPr>
              <a:t> to </a:t>
            </a:r>
            <a:r>
              <a:rPr sz="2400" i="1">
                <a:uFill>
                  <a:solidFill/>
                </a:uFill>
                <a:latin typeface="Times New Roman"/>
                <a:ea typeface="Times New Roman"/>
                <a:cs typeface="Times New Roman"/>
                <a:sym typeface="Times New Roman"/>
              </a:rPr>
              <a:t>N</a:t>
            </a:r>
            <a:r>
              <a:rPr sz="2400">
                <a:uFill>
                  <a:solidFill/>
                </a:uFill>
              </a:rPr>
              <a:t>.</a:t>
            </a:r>
          </a:p>
          <a:p>
            <a:pPr lvl="1">
              <a:defRPr sz="1800">
                <a:uFillTx/>
              </a:defRPr>
            </a:pPr>
            <a:r>
              <a:rPr sz="2400">
                <a:uFill>
                  <a:solidFill/>
                </a:uFill>
              </a:rPr>
              <a:t>A key is compared only with its ancestors and descendants.</a:t>
            </a:r>
          </a:p>
          <a:p>
            <a:pPr lvl="1">
              <a:defRPr sz="1800">
                <a:uFillTx/>
              </a:defRPr>
            </a:pPr>
            <a:r>
              <a:rPr sz="2400">
                <a:uFill>
                  <a:solidFill/>
                </a:uFill>
              </a:rPr>
              <a:t>Probability </a:t>
            </a:r>
            <a:r>
              <a:rPr sz="2400" i="1">
                <a:uFill>
                  <a:solidFill/>
                </a:uFill>
                <a:latin typeface="Times New Roman"/>
                <a:ea typeface="Times New Roman"/>
                <a:cs typeface="Times New Roman"/>
                <a:sym typeface="Times New Roman"/>
              </a:rPr>
              <a:t>i</a:t>
            </a:r>
            <a:r>
              <a:rPr sz="2400">
                <a:uFill>
                  <a:solidFill/>
                </a:uFill>
              </a:rPr>
              <a:t> and </a:t>
            </a:r>
            <a:r>
              <a:rPr sz="2400" i="1">
                <a:uFill>
                  <a:solidFill/>
                </a:uFill>
                <a:latin typeface="Times New Roman"/>
                <a:ea typeface="Times New Roman"/>
                <a:cs typeface="Times New Roman"/>
                <a:sym typeface="Times New Roman"/>
              </a:rPr>
              <a:t>j</a:t>
            </a:r>
            <a:r>
              <a:rPr sz="2400">
                <a:uFill>
                  <a:solidFill/>
                </a:uFill>
              </a:rPr>
              <a:t> are compared equals </a:t>
            </a:r>
            <a:r>
              <a:rPr sz="2400">
                <a:uFill>
                  <a:solidFill/>
                </a:uFill>
                <a:latin typeface="Times New Roman"/>
                <a:ea typeface="Times New Roman"/>
                <a:cs typeface="Times New Roman"/>
                <a:sym typeface="Times New Roman"/>
              </a:rPr>
              <a:t>2 / | </a:t>
            </a:r>
            <a:r>
              <a:rPr sz="2400" i="1">
                <a:uFill>
                  <a:solidFill/>
                </a:uFill>
                <a:latin typeface="Times New Roman"/>
                <a:ea typeface="Times New Roman"/>
                <a:cs typeface="Times New Roman"/>
                <a:sym typeface="Times New Roman"/>
              </a:rPr>
              <a:t>j</a:t>
            </a:r>
            <a:r>
              <a:rPr sz="2400">
                <a:uFill>
                  <a:solidFill/>
                </a:uFill>
                <a:latin typeface="Times New Roman"/>
                <a:ea typeface="Times New Roman"/>
                <a:cs typeface="Times New Roman"/>
                <a:sym typeface="Times New Roman"/>
              </a:rPr>
              <a:t> </a:t>
            </a:r>
            <a:r>
              <a:rPr sz="2400">
                <a:uFill>
                  <a:solidFill/>
                </a:uFill>
                <a:latin typeface="Symbol"/>
                <a:ea typeface="Symbol"/>
                <a:cs typeface="Symbol"/>
                <a:sym typeface="Symbol"/>
              </a:rPr>
              <a:t>-</a:t>
            </a:r>
            <a:r>
              <a:rPr sz="240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i</a:t>
            </a:r>
            <a:r>
              <a:rPr sz="2400">
                <a:uFill>
                  <a:solidFill/>
                </a:uFill>
                <a:latin typeface="Times New Roman"/>
                <a:ea typeface="Times New Roman"/>
                <a:cs typeface="Times New Roman"/>
                <a:sym typeface="Times New Roman"/>
              </a:rPr>
              <a:t> + 1|</a:t>
            </a:r>
            <a:r>
              <a:rPr sz="2400">
                <a:uFill>
                  <a:solidFill/>
                </a:uFill>
              </a:rPr>
              <a:t>.</a:t>
            </a:r>
          </a:p>
        </p:txBody>
      </p:sp>
      <p:sp>
        <p:nvSpPr>
          <p:cNvPr id="323" name="Shape 32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46</a:t>
            </a:fld>
            <a:endParaRPr sz="1200">
              <a:uFill>
                <a:solidFill/>
              </a:uFill>
            </a:endParaRPr>
          </a:p>
        </p:txBody>
      </p:sp>
      <p:sp>
        <p:nvSpPr>
          <p:cNvPr id="324" name="Shape 324"/>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sp>
        <p:nvSpPr>
          <p:cNvPr id="325" name="Shape 325"/>
          <p:cNvSpPr/>
          <p:nvPr/>
        </p:nvSpPr>
        <p:spPr>
          <a:xfrm>
            <a:off x="4666530" y="5854700"/>
            <a:ext cx="1852975" cy="62738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a:t>
            </a:r>
          </a:p>
        </p:txBody>
      </p:sp>
      <p:sp>
        <p:nvSpPr>
          <p:cNvPr id="326" name="Shape 326"/>
          <p:cNvSpPr/>
          <p:nvPr/>
        </p:nvSpPr>
        <p:spPr>
          <a:xfrm flipH="1" flipV="1">
            <a:off x="6277526" y="6246272"/>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327" name="Shape 327"/>
          <p:cNvSpPr/>
          <p:nvPr/>
        </p:nvSpPr>
        <p:spPr>
          <a:xfrm>
            <a:off x="1859830" y="6273800"/>
            <a:ext cx="1852975" cy="92456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lnSpc>
                <a:spcPct val="130000"/>
              </a:lnSpc>
              <a:defRPr sz="1800">
                <a:solidFill>
                  <a:srgbClr val="000000"/>
                </a:solidFill>
                <a:uFillTx/>
              </a:defRPr>
            </a:pPr>
            <a:r>
              <a:rPr sz="1600">
                <a:solidFill>
                  <a:srgbClr val="8D3124"/>
                </a:solidFill>
                <a:uFill>
                  <a:solidFill>
                    <a:srgbClr val="8D3124"/>
                  </a:solidFill>
                </a:uFill>
              </a:rPr>
              <a:t>first partitioning</a:t>
            </a:r>
          </a:p>
          <a:p>
            <a:pPr lvl="0" algn="ctr">
              <a:lnSpc>
                <a:spcPct val="130000"/>
              </a:lnSpc>
              <a:defRPr sz="1800">
                <a:solidFill>
                  <a:srgbClr val="000000"/>
                </a:solidFill>
                <a:uFillTx/>
              </a:defRPr>
            </a:pPr>
            <a:r>
              <a:rPr sz="1600">
                <a:solidFill>
                  <a:srgbClr val="8D3124"/>
                </a:solidFill>
                <a:uFill>
                  <a:solidFill>
                    <a:srgbClr val="8D3124"/>
                  </a:solidFill>
                </a:uFill>
              </a:rPr>
              <a:t>item in</a:t>
            </a:r>
          </a:p>
          <a:p>
            <a:pPr lvl="0" algn="ctr">
              <a:lnSpc>
                <a:spcPct val="130000"/>
              </a:lnSpc>
              <a:defRPr sz="1800">
                <a:solidFill>
                  <a:srgbClr val="000000"/>
                </a:solidFill>
                <a:uFillTx/>
              </a:defRPr>
            </a:pPr>
            <a:r>
              <a:rPr sz="1600">
                <a:solidFill>
                  <a:srgbClr val="8D3124"/>
                </a:solidFill>
                <a:uFill>
                  <a:solidFill>
                    <a:srgbClr val="8D3124"/>
                  </a:solidFill>
                </a:uFill>
              </a:rPr>
              <a:t>left subarray</a:t>
            </a:r>
          </a:p>
        </p:txBody>
      </p:sp>
      <p:sp>
        <p:nvSpPr>
          <p:cNvPr id="328" name="Shape 328"/>
          <p:cNvSpPr/>
          <p:nvPr/>
        </p:nvSpPr>
        <p:spPr>
          <a:xfrm flipH="1" flipV="1">
            <a:off x="3543300" y="6705600"/>
            <a:ext cx="910674" cy="4974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329" name="BST10.pdf"/>
          <p:cNvPicPr/>
          <p:nvPr/>
        </p:nvPicPr>
        <p:blipFill>
          <a:blip r:embed="rId3">
            <a:extLst/>
          </a:blip>
          <a:srcRect r="1"/>
          <a:stretch>
            <a:fillRect/>
          </a:stretch>
        </p:blipFill>
        <p:spPr>
          <a:xfrm>
            <a:off x="3639031" y="6729740"/>
            <a:ext cx="6349868" cy="2789565"/>
          </a:xfrm>
          <a:prstGeom prst="rect">
            <a:avLst/>
          </a:prstGeom>
          <a:ln w="12700">
            <a:round/>
          </a:ln>
        </p:spPr>
      </p:pic>
      <p:sp>
        <p:nvSpPr>
          <p:cNvPr id="330" name="Shape 330"/>
          <p:cNvSpPr/>
          <p:nvPr/>
        </p:nvSpPr>
        <p:spPr>
          <a:xfrm>
            <a:off x="9434766" y="4254500"/>
            <a:ext cx="2794001" cy="1701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3 and 6 are compared</a:t>
            </a:r>
            <a:br>
              <a:rPr sz="1600">
                <a:solidFill>
                  <a:srgbClr val="8D3124"/>
                </a:solidFill>
                <a:uFill>
                  <a:solidFill>
                    <a:srgbClr val="8D3124"/>
                  </a:solidFill>
                </a:uFill>
              </a:rPr>
            </a:br>
            <a:r>
              <a:rPr sz="1600">
                <a:solidFill>
                  <a:srgbClr val="8D3124"/>
                </a:solidFill>
                <a:uFill>
                  <a:solidFill>
                    <a:srgbClr val="8D3124"/>
                  </a:solidFill>
                </a:uFill>
              </a:rPr>
              <a:t>(when 3 is partition)</a:t>
            </a:r>
          </a:p>
          <a:p>
            <a:pPr lvl="0">
              <a:defRPr sz="1800">
                <a:solidFill>
                  <a:srgbClr val="000000"/>
                </a:solidFill>
                <a:uFillTx/>
              </a:defRPr>
            </a:pPr>
            <a:endParaRPr sz="1600">
              <a:solidFill>
                <a:srgbClr val="8D3124"/>
              </a:solidFill>
              <a:uFill>
                <a:solidFill>
                  <a:srgbClr val="8D3124"/>
                </a:solidFill>
              </a:uFill>
            </a:endParaRPr>
          </a:p>
          <a:p>
            <a:pPr lvl="0">
              <a:defRPr sz="1800">
                <a:solidFill>
                  <a:srgbClr val="000000"/>
                </a:solidFill>
                <a:uFillTx/>
              </a:defRPr>
            </a:pPr>
            <a:r>
              <a:rPr sz="1600">
                <a:solidFill>
                  <a:srgbClr val="8D3124"/>
                </a:solidFill>
                <a:uFill>
                  <a:solidFill>
                    <a:srgbClr val="8D3124"/>
                  </a:solidFill>
                </a:uFill>
              </a:rPr>
              <a:t>1 and 6 are not compared</a:t>
            </a:r>
            <a:br>
              <a:rPr sz="1600">
                <a:solidFill>
                  <a:srgbClr val="8D3124"/>
                </a:solidFill>
                <a:uFill>
                  <a:solidFill>
                    <a:srgbClr val="8D3124"/>
                  </a:solidFill>
                </a:uFill>
              </a:rPr>
            </a:br>
            <a:r>
              <a:rPr sz="1600">
                <a:solidFill>
                  <a:srgbClr val="8D3124"/>
                </a:solidFill>
                <a:uFill>
                  <a:solidFill>
                    <a:srgbClr val="8D3124"/>
                  </a:solidFill>
                </a:uFill>
              </a:rPr>
              <a:t>(because 3 is partition)</a:t>
            </a:r>
          </a:p>
        </p:txBody>
      </p:sp>
      <p:sp>
        <p:nvSpPr>
          <p:cNvPr id="331" name="Shape 331"/>
          <p:cNvSpPr/>
          <p:nvPr/>
        </p:nvSpPr>
        <p:spPr>
          <a:xfrm>
            <a:off x="9131300" y="3746500"/>
            <a:ext cx="338582" cy="474929"/>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5" name="Shape 335"/>
          <p:cNvSpPr>
            <a:spLocks noGrp="1"/>
          </p:cNvSpPr>
          <p:nvPr>
            <p:ph type="body" idx="1"/>
          </p:nvPr>
        </p:nvSpPr>
        <p:spPr>
          <a:prstGeom prst="rect">
            <a:avLst/>
          </a:prstGeom>
        </p:spPr>
        <p:txBody>
          <a:bodyPr/>
          <a:lstStyle/>
          <a:p>
            <a:pPr lvl="0">
              <a:defRPr sz="1800">
                <a:solidFill>
                  <a:srgbClr val="000000"/>
                </a:solidFill>
                <a:uFillTx/>
              </a:defRPr>
            </a:pPr>
            <a:r>
              <a:rPr sz="2400">
                <a:solidFill>
                  <a:srgbClr val="0048AA"/>
                </a:solidFill>
                <a:uFill>
                  <a:solidFill>
                    <a:srgbClr val="0048AA"/>
                  </a:solidFill>
                </a:uFill>
              </a:rPr>
              <a:t>Proposition. </a:t>
            </a:r>
            <a:r>
              <a:rPr sz="2400">
                <a:uFill>
                  <a:solidFill/>
                </a:uFill>
              </a:rPr>
              <a:t> The average number of compares </a:t>
            </a:r>
            <a:r>
              <a:rPr sz="2400" i="1">
                <a:uFill>
                  <a:solidFill>
                    <a:srgbClr val="0048AA"/>
                  </a:solidFill>
                </a:uFill>
                <a:latin typeface="Times New Roman"/>
                <a:ea typeface="Times New Roman"/>
                <a:cs typeface="Times New Roman"/>
                <a:sym typeface="Times New Roman"/>
              </a:rPr>
              <a:t>C</a:t>
            </a:r>
            <a:r>
              <a:rPr sz="2400" i="1" baseline="-20250">
                <a:uFill>
                  <a:solidFill>
                    <a:srgbClr val="0048AA"/>
                  </a:solidFill>
                </a:uFill>
                <a:latin typeface="Times New Roman"/>
                <a:ea typeface="Times New Roman"/>
                <a:cs typeface="Times New Roman"/>
                <a:sym typeface="Times New Roman"/>
              </a:rPr>
              <a:t>N</a:t>
            </a:r>
            <a:r>
              <a:rPr sz="2400">
                <a:uFill>
                  <a:solidFill/>
                </a:uFill>
              </a:rPr>
              <a:t> to quicksort an array of</a:t>
            </a:r>
            <a:br>
              <a:rPr sz="2400">
                <a:uFill>
                  <a:solidFill/>
                </a:uFill>
              </a:rPr>
            </a:br>
            <a:r>
              <a:rPr sz="2400" i="1">
                <a:uFill>
                  <a:solidFill/>
                </a:uFill>
                <a:latin typeface="Times New Roman"/>
                <a:ea typeface="Times New Roman"/>
                <a:cs typeface="Times New Roman"/>
                <a:sym typeface="Times New Roman"/>
              </a:rPr>
              <a:t>N</a:t>
            </a:r>
            <a:r>
              <a:rPr sz="2400">
                <a:uFill>
                  <a:solidFill/>
                </a:uFill>
              </a:rPr>
              <a:t> distinct keys is </a:t>
            </a:r>
            <a:r>
              <a:rPr sz="2400">
                <a:uFill>
                  <a:solidFill/>
                </a:uFill>
                <a:latin typeface="Times New Roman"/>
                <a:ea typeface="Times New Roman"/>
                <a:cs typeface="Times New Roman"/>
                <a:sym typeface="Times New Roman"/>
              </a:rPr>
              <a:t>~ 2</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a:t>
            </a:r>
            <a:r>
              <a:rPr sz="2400" baseline="-2025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a:t>
            </a:r>
            <a:r>
              <a:rPr sz="2400">
                <a:uFill>
                  <a:solidFill/>
                </a:uFill>
              </a:rPr>
              <a:t> (and the number of exchanges is </a:t>
            </a:r>
            <a:r>
              <a:rPr sz="2400">
                <a:uFill>
                  <a:solidFill/>
                </a:uFill>
                <a:latin typeface="Times New Roman"/>
                <a:ea typeface="Times New Roman"/>
                <a:cs typeface="Times New Roman"/>
                <a:sym typeface="Times New Roman"/>
              </a:rPr>
              <a:t>~ ⅓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ln </a:t>
            </a:r>
            <a:r>
              <a:rPr sz="2400" i="1">
                <a:uFill>
                  <a:solidFill/>
                </a:uFill>
                <a:latin typeface="Times New Roman"/>
                <a:ea typeface="Times New Roman"/>
                <a:cs typeface="Times New Roman"/>
                <a:sym typeface="Times New Roman"/>
              </a:rPr>
              <a:t>N</a:t>
            </a:r>
            <a:r>
              <a:rPr sz="2400">
                <a:uFill>
                  <a:solidFill/>
                </a:uFill>
              </a:rPr>
              <a:t>).</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r>
              <a:rPr sz="2400">
                <a:solidFill>
                  <a:srgbClr val="005493"/>
                </a:solidFill>
                <a:uFill>
                  <a:solidFill/>
                </a:uFill>
              </a:rPr>
              <a:t>Pf 2.</a:t>
            </a:r>
            <a:r>
              <a:rPr sz="2400">
                <a:solidFill>
                  <a:srgbClr val="005493"/>
                </a:solidFill>
                <a:uFill>
                  <a:solidFill>
                    <a:srgbClr val="0048AA"/>
                  </a:solidFill>
                </a:uFill>
              </a:rPr>
              <a:t>  </a:t>
            </a:r>
            <a:r>
              <a:rPr sz="2400">
                <a:uFill>
                  <a:solidFill/>
                </a:uFill>
              </a:rPr>
              <a:t>Consider BST representation of keys </a:t>
            </a:r>
            <a:r>
              <a:rPr sz="2400">
                <a:uFill>
                  <a:solidFill/>
                </a:uFill>
                <a:latin typeface="Times New Roman"/>
                <a:ea typeface="Times New Roman"/>
                <a:cs typeface="Times New Roman"/>
                <a:sym typeface="Times New Roman"/>
              </a:rPr>
              <a:t>1</a:t>
            </a:r>
            <a:r>
              <a:rPr sz="2400">
                <a:uFill>
                  <a:solidFill/>
                </a:uFill>
              </a:rPr>
              <a:t> to </a:t>
            </a:r>
            <a:r>
              <a:rPr sz="2400" i="1">
                <a:uFill>
                  <a:solidFill/>
                </a:uFill>
                <a:latin typeface="Times New Roman"/>
                <a:ea typeface="Times New Roman"/>
                <a:cs typeface="Times New Roman"/>
                <a:sym typeface="Times New Roman"/>
              </a:rPr>
              <a:t>N</a:t>
            </a:r>
            <a:r>
              <a:rPr sz="2400">
                <a:uFill>
                  <a:solidFill/>
                </a:uFill>
              </a:rPr>
              <a:t>.</a:t>
            </a:r>
          </a:p>
          <a:p>
            <a:pPr lvl="1">
              <a:defRPr sz="1800">
                <a:uFillTx/>
              </a:defRPr>
            </a:pPr>
            <a:r>
              <a:rPr sz="2400">
                <a:uFill>
                  <a:solidFill/>
                </a:uFill>
              </a:rPr>
              <a:t>A key is compared only with its ancestors and descendants.</a:t>
            </a:r>
          </a:p>
          <a:p>
            <a:pPr lvl="1">
              <a:defRPr sz="1800">
                <a:uFillTx/>
              </a:defRPr>
            </a:pPr>
            <a:r>
              <a:rPr sz="2400">
                <a:uFill>
                  <a:solidFill/>
                </a:uFill>
              </a:rPr>
              <a:t>Probability </a:t>
            </a:r>
            <a:r>
              <a:rPr sz="2400" i="1">
                <a:uFill>
                  <a:solidFill/>
                </a:uFill>
                <a:latin typeface="Times New Roman"/>
                <a:ea typeface="Times New Roman"/>
                <a:cs typeface="Times New Roman"/>
                <a:sym typeface="Times New Roman"/>
              </a:rPr>
              <a:t>i</a:t>
            </a:r>
            <a:r>
              <a:rPr sz="2400">
                <a:uFill>
                  <a:solidFill/>
                </a:uFill>
              </a:rPr>
              <a:t> and </a:t>
            </a:r>
            <a:r>
              <a:rPr sz="2400" i="1">
                <a:uFill>
                  <a:solidFill/>
                </a:uFill>
                <a:latin typeface="Times New Roman"/>
                <a:ea typeface="Times New Roman"/>
                <a:cs typeface="Times New Roman"/>
                <a:sym typeface="Times New Roman"/>
              </a:rPr>
              <a:t>j</a:t>
            </a:r>
            <a:r>
              <a:rPr sz="2400">
                <a:uFill>
                  <a:solidFill/>
                </a:uFill>
              </a:rPr>
              <a:t> are compared equals </a:t>
            </a:r>
            <a:r>
              <a:rPr sz="2400">
                <a:uFill>
                  <a:solidFill/>
                </a:uFill>
                <a:latin typeface="Times New Roman"/>
                <a:ea typeface="Times New Roman"/>
                <a:cs typeface="Times New Roman"/>
                <a:sym typeface="Times New Roman"/>
              </a:rPr>
              <a:t>2 / | </a:t>
            </a:r>
            <a:r>
              <a:rPr sz="2400" i="1">
                <a:uFill>
                  <a:solidFill/>
                </a:uFill>
                <a:latin typeface="Times New Roman"/>
                <a:ea typeface="Times New Roman"/>
                <a:cs typeface="Times New Roman"/>
                <a:sym typeface="Times New Roman"/>
              </a:rPr>
              <a:t>j</a:t>
            </a:r>
            <a:r>
              <a:rPr sz="2400">
                <a:uFill>
                  <a:solidFill/>
                </a:uFill>
                <a:latin typeface="Times New Roman"/>
                <a:ea typeface="Times New Roman"/>
                <a:cs typeface="Times New Roman"/>
                <a:sym typeface="Times New Roman"/>
              </a:rPr>
              <a:t> </a:t>
            </a:r>
            <a:r>
              <a:rPr sz="2400">
                <a:uFill>
                  <a:solidFill/>
                </a:uFill>
                <a:latin typeface="Symbol"/>
                <a:ea typeface="Symbol"/>
                <a:cs typeface="Symbol"/>
                <a:sym typeface="Symbol"/>
              </a:rPr>
              <a:t>-</a:t>
            </a:r>
            <a:r>
              <a:rPr sz="2400">
                <a:uFill>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i</a:t>
            </a:r>
            <a:r>
              <a:rPr sz="2400">
                <a:uFill>
                  <a:solidFill/>
                </a:uFill>
                <a:latin typeface="Times New Roman"/>
                <a:ea typeface="Times New Roman"/>
                <a:cs typeface="Times New Roman"/>
                <a:sym typeface="Times New Roman"/>
              </a:rPr>
              <a:t> + 1|</a:t>
            </a:r>
            <a:r>
              <a:rPr sz="2400">
                <a:uFill>
                  <a:solidFill/>
                </a:uFill>
              </a:rPr>
              <a:t>.</a:t>
            </a:r>
          </a:p>
          <a:p>
            <a:pPr lvl="1">
              <a:defRPr sz="1800">
                <a:uFillTx/>
              </a:defRPr>
            </a:pPr>
            <a:endParaRPr sz="2400">
              <a:uFill>
                <a:solidFill/>
              </a:uFill>
            </a:endParaRPr>
          </a:p>
          <a:p>
            <a:pPr lvl="1">
              <a:defRPr sz="1800">
                <a:uFillTx/>
              </a:defRPr>
            </a:pPr>
            <a:r>
              <a:rPr sz="2400">
                <a:uFill>
                  <a:solidFill/>
                </a:uFill>
              </a:rPr>
              <a:t>Expected number of compares  </a:t>
            </a:r>
            <a:r>
              <a:rPr sz="2400">
                <a:uFill>
                  <a:solidFill/>
                </a:uFill>
                <a:latin typeface="Symbol"/>
                <a:ea typeface="Symbol"/>
                <a:cs typeface="Symbol"/>
                <a:sym typeface="Symbol"/>
              </a:rPr>
              <a:t>=</a:t>
            </a:r>
            <a:r>
              <a:rPr sz="2400">
                <a:uFill>
                  <a:solidFill/>
                </a:uFill>
              </a:rPr>
              <a:t> </a:t>
            </a:r>
          </a:p>
        </p:txBody>
      </p:sp>
      <p:sp>
        <p:nvSpPr>
          <p:cNvPr id="336" name="Shape 33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47</a:t>
            </a:fld>
            <a:endParaRPr sz="1200">
              <a:uFill>
                <a:solidFill/>
              </a:uFill>
            </a:endParaRPr>
          </a:p>
        </p:txBody>
      </p:sp>
      <p:sp>
        <p:nvSpPr>
          <p:cNvPr id="337" name="Shape 337"/>
          <p:cNvSpPr>
            <a:spLocks noGrp="1"/>
          </p:cNvSpPr>
          <p:nvPr>
            <p:ph type="title"/>
          </p:nvPr>
        </p:nvSpPr>
        <p:spPr>
          <a:prstGeom prst="rect">
            <a:avLst/>
          </a:prstGeom>
        </p:spPr>
        <p:txBody>
          <a:bodyPr/>
          <a:lstStyle/>
          <a:p>
            <a:pPr lvl="0">
              <a:defRPr sz="1800">
                <a:uFillTx/>
              </a:defRPr>
            </a:pPr>
            <a:r>
              <a:rPr sz="2800">
                <a:uFill>
                  <a:solidFill/>
                </a:uFill>
              </a:rPr>
              <a:t>Quicksort:  average-case analysis</a:t>
            </a:r>
          </a:p>
        </p:txBody>
      </p:sp>
      <p:pic>
        <p:nvPicPr>
          <p:cNvPr id="338" name="latex-image-1.pdf"/>
          <p:cNvPicPr/>
          <p:nvPr/>
        </p:nvPicPr>
        <p:blipFill>
          <a:blip r:embed="rId2">
            <a:extLst/>
          </a:blip>
          <a:stretch>
            <a:fillRect/>
          </a:stretch>
        </p:blipFill>
        <p:spPr>
          <a:xfrm>
            <a:off x="6489700" y="4668951"/>
            <a:ext cx="4622801" cy="2938349"/>
          </a:xfrm>
          <a:prstGeom prst="rect">
            <a:avLst/>
          </a:prstGeom>
          <a:ln w="12700">
            <a:round/>
          </a:ln>
        </p:spPr>
      </p:pic>
      <p:sp>
        <p:nvSpPr>
          <p:cNvPr id="339" name="Shape 339"/>
          <p:cNvSpPr/>
          <p:nvPr/>
        </p:nvSpPr>
        <p:spPr>
          <a:xfrm>
            <a:off x="4837366" y="6121400"/>
            <a:ext cx="19558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all pairs i and j</a:t>
            </a:r>
          </a:p>
        </p:txBody>
      </p:sp>
      <p:sp>
        <p:nvSpPr>
          <p:cNvPr id="340" name="Shape 340"/>
          <p:cNvSpPr/>
          <p:nvPr/>
        </p:nvSpPr>
        <p:spPr>
          <a:xfrm flipH="1">
            <a:off x="6296661" y="5656593"/>
            <a:ext cx="269239" cy="358953"/>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48</a:t>
            </a:fld>
            <a:endParaRPr sz="1200">
              <a:uFill>
                <a:solidFill/>
              </a:uFill>
            </a:endParaRPr>
          </a:p>
        </p:txBody>
      </p:sp>
      <p:sp>
        <p:nvSpPr>
          <p:cNvPr id="343" name="Shape 343"/>
          <p:cNvSpPr>
            <a:spLocks noGrp="1"/>
          </p:cNvSpPr>
          <p:nvPr>
            <p:ph type="title"/>
          </p:nvPr>
        </p:nvSpPr>
        <p:spPr>
          <a:prstGeom prst="rect">
            <a:avLst/>
          </a:prstGeom>
        </p:spPr>
        <p:txBody>
          <a:bodyPr/>
          <a:lstStyle/>
          <a:p>
            <a:pPr lvl="0">
              <a:defRPr sz="1800">
                <a:uFillTx/>
              </a:defRPr>
            </a:pPr>
            <a:r>
              <a:rPr sz="2800">
                <a:uFill>
                  <a:solidFill/>
                </a:uFill>
              </a:rPr>
              <a:t>Quicksort:  summary of performance characteristics</a:t>
            </a:r>
          </a:p>
        </p:txBody>
      </p:sp>
      <p:sp>
        <p:nvSpPr>
          <p:cNvPr id="344" name="Shape 344"/>
          <p:cNvSpPr>
            <a:spLocks noGrp="1"/>
          </p:cNvSpPr>
          <p:nvPr>
            <p:ph type="body" idx="1"/>
          </p:nvPr>
        </p:nvSpPr>
        <p:spPr>
          <a:prstGeom prst="rect">
            <a:avLst/>
          </a:prstGeom>
        </p:spPr>
        <p:txBody>
          <a:bodyPr/>
          <a:lstStyle/>
          <a:p>
            <a:pPr lvl="0">
              <a:defRPr sz="1800">
                <a:solidFill>
                  <a:srgbClr val="000000"/>
                </a:solidFill>
                <a:uFillTx/>
              </a:defRPr>
            </a:pPr>
            <a:r>
              <a:rPr sz="2400" dirty="0">
                <a:uFill>
                  <a:solidFill/>
                </a:uFill>
              </a:rPr>
              <a:t>Quicksort is a (Las Vegas)</a:t>
            </a:r>
            <a:r>
              <a:rPr sz="2400" dirty="0">
                <a:solidFill>
                  <a:srgbClr val="8D3124"/>
                </a:solidFill>
                <a:uFill>
                  <a:solidFill>
                    <a:srgbClr val="8D3124"/>
                  </a:solidFill>
                </a:uFill>
              </a:rPr>
              <a:t> randomized algorithm</a:t>
            </a:r>
            <a:r>
              <a:rPr sz="2400" dirty="0">
                <a:uFill>
                  <a:solidFill/>
                </a:uFill>
              </a:rPr>
              <a:t>.</a:t>
            </a:r>
          </a:p>
          <a:p>
            <a:pPr lvl="1">
              <a:defRPr sz="1800">
                <a:uFillTx/>
              </a:defRPr>
            </a:pPr>
            <a:r>
              <a:rPr sz="2400" dirty="0">
                <a:uFill>
                  <a:solidFill/>
                </a:uFill>
              </a:rPr>
              <a:t>Guaranteed to be correct.</a:t>
            </a:r>
          </a:p>
          <a:p>
            <a:pPr lvl="1">
              <a:defRPr sz="1800">
                <a:uFillTx/>
              </a:defRPr>
            </a:pPr>
            <a:r>
              <a:rPr sz="2400" dirty="0">
                <a:uFill>
                  <a:solidFill/>
                </a:uFill>
              </a:rPr>
              <a:t>Running time depends on random shuffle. </a:t>
            </a:r>
          </a:p>
          <a:p>
            <a:pPr lvl="1">
              <a:defRPr sz="1800">
                <a:uFillTx/>
              </a:defRPr>
            </a:pPr>
            <a:endParaRPr sz="2400" dirty="0">
              <a:uFill>
                <a:solidFill/>
              </a:uFill>
            </a:endParaRPr>
          </a:p>
          <a:p>
            <a:pPr lvl="0">
              <a:defRPr sz="1800">
                <a:solidFill>
                  <a:srgbClr val="000000"/>
                </a:solidFill>
                <a:uFillTx/>
              </a:defRPr>
            </a:pPr>
            <a:r>
              <a:rPr sz="2400" dirty="0">
                <a:solidFill>
                  <a:srgbClr val="005493"/>
                </a:solidFill>
                <a:uFill>
                  <a:solidFill>
                    <a:srgbClr val="0048AA"/>
                  </a:solidFill>
                </a:uFill>
              </a:rPr>
              <a:t>Average case.  </a:t>
            </a:r>
            <a:r>
              <a:rPr sz="2400" dirty="0">
                <a:uFill>
                  <a:solidFill/>
                </a:uFill>
              </a:rPr>
              <a:t>Expected number of compares is </a:t>
            </a:r>
            <a:r>
              <a:rPr sz="2400" dirty="0">
                <a:uFill>
                  <a:solidFill/>
                </a:uFill>
                <a:latin typeface="Times Roman"/>
                <a:ea typeface="Times Roman"/>
                <a:cs typeface="Times Roman"/>
                <a:sym typeface="Times Roman"/>
              </a:rPr>
              <a:t>~ 1.39 </a:t>
            </a:r>
            <a:r>
              <a:rPr sz="2400" i="1" dirty="0">
                <a:uFill>
                  <a:solidFill/>
                </a:uFill>
                <a:latin typeface="Times Roman"/>
                <a:ea typeface="Times Roman"/>
                <a:cs typeface="Times Roman"/>
                <a:sym typeface="Times Roman"/>
              </a:rPr>
              <a:t>N</a:t>
            </a:r>
            <a:r>
              <a:rPr sz="2400" dirty="0">
                <a:uFill>
                  <a:solidFill/>
                </a:uFill>
                <a:latin typeface="Times Roman"/>
                <a:ea typeface="Times Roman"/>
                <a:cs typeface="Times Roman"/>
                <a:sym typeface="Times Roman"/>
              </a:rPr>
              <a:t> lg </a:t>
            </a:r>
            <a:r>
              <a:rPr sz="2400" i="1" dirty="0">
                <a:uFill>
                  <a:solidFill/>
                </a:uFill>
                <a:latin typeface="Times Roman"/>
                <a:ea typeface="Times Roman"/>
                <a:cs typeface="Times Roman"/>
                <a:sym typeface="Times Roman"/>
              </a:rPr>
              <a:t>N</a:t>
            </a:r>
            <a:r>
              <a:rPr sz="2400" dirty="0">
                <a:uFill>
                  <a:solidFill/>
                </a:uFill>
              </a:rPr>
              <a:t>.</a:t>
            </a:r>
            <a:endParaRPr sz="2400" dirty="0">
              <a:solidFill>
                <a:srgbClr val="005493"/>
              </a:solidFill>
              <a:uFill>
                <a:solidFill>
                  <a:srgbClr val="0048AA"/>
                </a:solidFill>
              </a:uFill>
            </a:endParaRPr>
          </a:p>
          <a:p>
            <a:pPr lvl="1">
              <a:defRPr sz="1800">
                <a:uFillTx/>
              </a:defRPr>
            </a:pPr>
            <a:r>
              <a:rPr sz="2400" dirty="0">
                <a:uFill>
                  <a:solidFill/>
                </a:uFill>
              </a:rPr>
              <a:t>39% more compares than </a:t>
            </a:r>
            <a:r>
              <a:rPr sz="2400" dirty="0" err="1">
                <a:uFill>
                  <a:solidFill/>
                </a:uFill>
              </a:rPr>
              <a:t>mergesort</a:t>
            </a:r>
            <a:r>
              <a:rPr sz="2400" dirty="0">
                <a:uFill>
                  <a:solidFill/>
                </a:uFill>
              </a:rPr>
              <a:t>.</a:t>
            </a:r>
          </a:p>
          <a:p>
            <a:pPr lvl="1">
              <a:defRPr sz="1800">
                <a:uFillTx/>
              </a:defRPr>
            </a:pPr>
            <a:r>
              <a:rPr sz="2400" dirty="0">
                <a:uFill>
                  <a:solidFill/>
                </a:uFill>
              </a:rPr>
              <a:t>Faster than </a:t>
            </a:r>
            <a:r>
              <a:rPr sz="2400" dirty="0" err="1">
                <a:uFill>
                  <a:solidFill/>
                </a:uFill>
              </a:rPr>
              <a:t>mergesort</a:t>
            </a:r>
            <a:r>
              <a:rPr sz="2400" dirty="0">
                <a:uFill>
                  <a:solidFill/>
                </a:uFill>
              </a:rPr>
              <a:t> in practice because of</a:t>
            </a:r>
            <a:r>
              <a:rPr lang="en-US" sz="2400" dirty="0">
                <a:uFill>
                  <a:solidFill/>
                </a:uFill>
              </a:rPr>
              <a:t>  </a:t>
            </a:r>
            <a:endParaRPr sz="2400" dirty="0">
              <a:uFill>
                <a:solidFill/>
              </a:uFill>
            </a:endParaRPr>
          </a:p>
          <a:p>
            <a:pPr lvl="0">
              <a:defRPr sz="1800">
                <a:solidFill>
                  <a:srgbClr val="000000"/>
                </a:solidFill>
                <a:uFillTx/>
              </a:defRPr>
            </a:pPr>
            <a:br>
              <a:rPr sz="2400" dirty="0">
                <a:solidFill>
                  <a:srgbClr val="005493"/>
                </a:solidFill>
                <a:uFill>
                  <a:solidFill>
                    <a:srgbClr val="0048AA"/>
                  </a:solidFill>
                </a:uFill>
              </a:rPr>
            </a:br>
            <a:r>
              <a:rPr sz="2400" dirty="0">
                <a:solidFill>
                  <a:srgbClr val="005493"/>
                </a:solidFill>
                <a:uFill>
                  <a:solidFill>
                    <a:srgbClr val="0048AA"/>
                  </a:solidFill>
                </a:uFill>
              </a:rPr>
              <a:t>Best case. </a:t>
            </a:r>
            <a:r>
              <a:rPr sz="2400" dirty="0">
                <a:uFill>
                  <a:solidFill/>
                </a:uFill>
              </a:rPr>
              <a:t> Number of compares is </a:t>
            </a:r>
            <a:r>
              <a:rPr sz="2400" dirty="0">
                <a:uFill>
                  <a:solidFill/>
                </a:uFill>
                <a:latin typeface="Times Roman"/>
                <a:ea typeface="Times Roman"/>
                <a:cs typeface="Times Roman"/>
                <a:sym typeface="Times Roman"/>
              </a:rPr>
              <a:t>~  </a:t>
            </a:r>
            <a:r>
              <a:rPr sz="2400" i="1" dirty="0">
                <a:uFill>
                  <a:solidFill/>
                </a:uFill>
                <a:latin typeface="Times Roman"/>
                <a:ea typeface="Times Roman"/>
                <a:cs typeface="Times Roman"/>
                <a:sym typeface="Times Roman"/>
              </a:rPr>
              <a:t>N</a:t>
            </a:r>
            <a:r>
              <a:rPr sz="2400" dirty="0">
                <a:uFill>
                  <a:solidFill/>
                </a:uFill>
                <a:latin typeface="Times Roman"/>
                <a:ea typeface="Times Roman"/>
                <a:cs typeface="Times Roman"/>
                <a:sym typeface="Times Roman"/>
              </a:rPr>
              <a:t> lg </a:t>
            </a:r>
            <a:r>
              <a:rPr sz="2400" i="1" dirty="0">
                <a:uFill>
                  <a:solidFill/>
                </a:uFill>
                <a:latin typeface="Times Roman"/>
                <a:ea typeface="Times Roman"/>
                <a:cs typeface="Times Roman"/>
                <a:sym typeface="Times Roman"/>
              </a:rPr>
              <a:t>N</a:t>
            </a:r>
            <a:r>
              <a:rPr sz="2400" dirty="0">
                <a:uFill>
                  <a:solidFill/>
                </a:uFill>
              </a:rPr>
              <a:t>.</a:t>
            </a:r>
            <a:br>
              <a:rPr sz="2400" dirty="0">
                <a:uFill>
                  <a:solidFill/>
                </a:uFill>
              </a:rPr>
            </a:br>
            <a:r>
              <a:rPr sz="2400" dirty="0">
                <a:solidFill>
                  <a:srgbClr val="005493"/>
                </a:solidFill>
                <a:uFill>
                  <a:solidFill>
                    <a:srgbClr val="0048AA"/>
                  </a:solidFill>
                </a:uFill>
              </a:rPr>
              <a:t>Worst case.  </a:t>
            </a:r>
            <a:r>
              <a:rPr sz="2400" dirty="0">
                <a:uFill>
                  <a:solidFill/>
                </a:uFill>
              </a:rPr>
              <a:t>Number of compares is </a:t>
            </a:r>
            <a:r>
              <a:rPr sz="2400" dirty="0">
                <a:uFill>
                  <a:solidFill/>
                </a:uFill>
                <a:latin typeface="Times Roman"/>
                <a:ea typeface="Times Roman"/>
                <a:cs typeface="Times Roman"/>
                <a:sym typeface="Times Roman"/>
              </a:rPr>
              <a:t>~  ½ </a:t>
            </a:r>
            <a:r>
              <a:rPr sz="2400" i="1" dirty="0">
                <a:uFill>
                  <a:solidFill/>
                </a:uFill>
                <a:latin typeface="Times Roman"/>
                <a:ea typeface="Times Roman"/>
                <a:cs typeface="Times Roman"/>
                <a:sym typeface="Times Roman"/>
              </a:rPr>
              <a:t>N</a:t>
            </a:r>
            <a:r>
              <a:rPr sz="2400" baseline="31999" dirty="0">
                <a:uFill>
                  <a:solidFill/>
                </a:uFill>
                <a:latin typeface="Times Roman"/>
                <a:ea typeface="Times Roman"/>
                <a:cs typeface="Times Roman"/>
                <a:sym typeface="Times Roman"/>
              </a:rPr>
              <a:t> 2</a:t>
            </a:r>
            <a:r>
              <a:rPr sz="2400" dirty="0">
                <a:uFill>
                  <a:solidFill/>
                </a:uFill>
              </a:rPr>
              <a:t>.</a:t>
            </a:r>
          </a:p>
          <a:p>
            <a:pPr lvl="0">
              <a:defRPr sz="1800">
                <a:solidFill>
                  <a:srgbClr val="000000"/>
                </a:solidFill>
                <a:uFillTx/>
              </a:defRPr>
            </a:pPr>
            <a:r>
              <a:rPr sz="2400" dirty="0">
                <a:solidFill>
                  <a:srgbClr val="606060"/>
                </a:solidFill>
                <a:uFill>
                  <a:solidFill>
                    <a:srgbClr val="606060"/>
                  </a:solidFill>
                </a:uFill>
              </a:rPr>
              <a:t>[ but more likely that lightning bolt strikes computer during execution ]</a:t>
            </a:r>
          </a:p>
        </p:txBody>
      </p:sp>
      <p:pic>
        <p:nvPicPr>
          <p:cNvPr id="345" name="lig-150339.jpg"/>
          <p:cNvPicPr/>
          <p:nvPr/>
        </p:nvPicPr>
        <p:blipFill>
          <a:blip r:embed="rId3">
            <a:extLst/>
          </a:blip>
          <a:stretch>
            <a:fillRect/>
          </a:stretch>
        </p:blipFill>
        <p:spPr>
          <a:xfrm>
            <a:off x="4065124" y="7012633"/>
            <a:ext cx="3263800" cy="2117112"/>
          </a:xfrm>
          <a:prstGeom prst="rect">
            <a:avLst/>
          </a:prstGeom>
          <a:ln w="12700">
            <a:round/>
          </a:ln>
        </p:spPr>
      </p:pic>
      <p:sp>
        <p:nvSpPr>
          <p:cNvPr id="2" name="Rectangle 1">
            <a:extLst>
              <a:ext uri="{FF2B5EF4-FFF2-40B4-BE49-F238E27FC236}">
                <a16:creationId xmlns:a16="http://schemas.microsoft.com/office/drawing/2014/main" id="{8063DC91-956F-4399-931A-5C9611B31691}"/>
              </a:ext>
            </a:extLst>
          </p:cNvPr>
          <p:cNvSpPr/>
          <p:nvPr/>
        </p:nvSpPr>
        <p:spPr>
          <a:xfrm>
            <a:off x="8147922" y="4167062"/>
            <a:ext cx="3293850" cy="576248"/>
          </a:xfrm>
          <a:prstGeom prst="rect">
            <a:avLst/>
          </a:prstGeom>
        </p:spPr>
        <p:txBody>
          <a:bodyPr wrap="none">
            <a:spAutoFit/>
          </a:bodyPr>
          <a:lstStyle/>
          <a:p>
            <a:r>
              <a:rPr lang="en-US" sz="2400" dirty="0">
                <a:uFill>
                  <a:solidFill/>
                </a:uFill>
              </a:rPr>
              <a:t>less data movement</a:t>
            </a:r>
            <a:endParaRPr lang="en-US" sz="2400" dirty="0"/>
          </a:p>
        </p:txBody>
      </p:sp>
    </p:spTree>
    <p:extLst>
      <p:ext uri="{BB962C8B-B14F-4D97-AF65-F5344CB8AC3E}">
        <p14:creationId xmlns:p14="http://schemas.microsoft.com/office/powerpoint/2010/main" val="37352897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4">
                                            <p:txEl>
                                              <p:pRg st="4" end="4"/>
                                            </p:txEl>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344">
                                            <p:txEl>
                                              <p:pRg st="5" end="5"/>
                                            </p:txEl>
                                          </p:spTgt>
                                        </p:tgtEl>
                                        <p:attrNameLst>
                                          <p:attrName>style.visibility</p:attrName>
                                        </p:attrNameLst>
                                      </p:cBhvr>
                                      <p:to>
                                        <p:strVal val="visible"/>
                                      </p:to>
                                    </p:set>
                                  </p:childTnLst>
                                </p:cTn>
                              </p:par>
                              <p:par>
                                <p:cTn id="9" presetID="1" presetClass="entr" presetSubtype="0" fill="hold" grpId="0">
                                  <p:stCondLst>
                                    <p:cond delay="0"/>
                                  </p:stCondLst>
                                  <p:iterate>
                                    <p:tmAbs val="0"/>
                                  </p:iterate>
                                  <p:childTnLst>
                                    <p:set>
                                      <p:cBhvr>
                                        <p:cTn id="10" fill="hold"/>
                                        <p:tgtEl>
                                          <p:spTgt spid="34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4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4">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uiExpand="1" build="p" animBg="1" advAuto="0"/>
      <p:bldP spid="345" grpId="0" animBg="1" advAuto="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Proposition.  </a:t>
            </a:r>
            <a:r>
              <a:rPr sz="2400">
                <a:uFill>
                  <a:solidFill/>
                </a:uFill>
              </a:rPr>
              <a:t>Quicksort is an </a:t>
            </a:r>
            <a:r>
              <a:rPr sz="2400">
                <a:solidFill>
                  <a:srgbClr val="8D3124"/>
                </a:solidFill>
                <a:uFill>
                  <a:solidFill>
                    <a:srgbClr val="8D3124"/>
                  </a:solidFill>
                </a:uFill>
              </a:rPr>
              <a:t>in-place</a:t>
            </a:r>
            <a:r>
              <a:rPr sz="2400">
                <a:uFill>
                  <a:solidFill/>
                </a:uFill>
              </a:rPr>
              <a:t> sorting algorithm.</a:t>
            </a:r>
          </a:p>
          <a:p>
            <a:pPr lvl="0">
              <a:defRPr sz="1800">
                <a:solidFill>
                  <a:srgbClr val="000000"/>
                </a:solidFill>
                <a:uFillTx/>
              </a:defRPr>
            </a:pPr>
            <a:r>
              <a:rPr sz="2400">
                <a:solidFill>
                  <a:srgbClr val="005493"/>
                </a:solidFill>
                <a:uFill>
                  <a:solidFill>
                    <a:srgbClr val="0048AA"/>
                  </a:solidFill>
                </a:uFill>
              </a:rPr>
              <a:t>Pf.</a:t>
            </a:r>
          </a:p>
          <a:p>
            <a:pPr lvl="1">
              <a:defRPr sz="1800">
                <a:uFillTx/>
              </a:defRPr>
            </a:pPr>
            <a:r>
              <a:rPr sz="2400">
                <a:uFill>
                  <a:solidFill/>
                </a:uFill>
              </a:rPr>
              <a:t>Partitioning:  constant extra space.</a:t>
            </a:r>
          </a:p>
          <a:p>
            <a:pPr lvl="1">
              <a:defRPr sz="1800">
                <a:uFillTx/>
              </a:defRPr>
            </a:pPr>
            <a:r>
              <a:rPr sz="2400">
                <a:uFill>
                  <a:solidFill/>
                </a:uFill>
              </a:rPr>
              <a:t>Depth of recursion:  logarithmic extra space (with high probability).</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r>
              <a:rPr sz="2400">
                <a:solidFill>
                  <a:srgbClr val="005493"/>
                </a:solidFill>
                <a:uFill>
                  <a:solidFill>
                    <a:srgbClr val="0048AA"/>
                  </a:solidFill>
                </a:uFill>
              </a:rPr>
              <a:t>Proposition.  </a:t>
            </a:r>
            <a:r>
              <a:rPr sz="2400">
                <a:uFill>
                  <a:solidFill/>
                </a:uFill>
              </a:rPr>
              <a:t>Quicksort is </a:t>
            </a:r>
            <a:r>
              <a:rPr sz="2400">
                <a:solidFill>
                  <a:srgbClr val="8D3124"/>
                </a:solidFill>
                <a:uFill>
                  <a:solidFill>
                    <a:srgbClr val="8D3124"/>
                  </a:solidFill>
                </a:uFill>
              </a:rPr>
              <a:t>not stable</a:t>
            </a:r>
            <a:r>
              <a:rPr sz="2400">
                <a:uFill>
                  <a:solidFill/>
                </a:uFill>
              </a:rPr>
              <a:t>.</a:t>
            </a:r>
          </a:p>
          <a:p>
            <a:pPr lvl="0">
              <a:defRPr sz="1800">
                <a:solidFill>
                  <a:srgbClr val="000000"/>
                </a:solidFill>
                <a:uFillTx/>
              </a:defRPr>
            </a:pPr>
            <a:r>
              <a:rPr sz="2400">
                <a:solidFill>
                  <a:srgbClr val="005493"/>
                </a:solidFill>
                <a:uFill>
                  <a:solidFill>
                    <a:srgbClr val="0048AA"/>
                  </a:solidFill>
                </a:uFill>
              </a:rPr>
              <a:t>Pf.  </a:t>
            </a:r>
            <a:r>
              <a:rPr sz="2400">
                <a:solidFill>
                  <a:srgbClr val="606060"/>
                </a:solidFill>
                <a:uFill>
                  <a:solidFill>
                    <a:srgbClr val="606060"/>
                  </a:solidFill>
                </a:uFill>
              </a:rPr>
              <a:t>[ by counterexample ]</a:t>
            </a:r>
          </a:p>
        </p:txBody>
      </p:sp>
      <p:sp>
        <p:nvSpPr>
          <p:cNvPr id="350" name="Shape 35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49</a:t>
            </a:fld>
            <a:endParaRPr sz="1200">
              <a:uFill>
                <a:solidFill/>
              </a:uFill>
            </a:endParaRPr>
          </a:p>
        </p:txBody>
      </p:sp>
      <p:sp>
        <p:nvSpPr>
          <p:cNvPr id="351" name="Shape 351"/>
          <p:cNvSpPr>
            <a:spLocks noGrp="1"/>
          </p:cNvSpPr>
          <p:nvPr>
            <p:ph type="title"/>
          </p:nvPr>
        </p:nvSpPr>
        <p:spPr>
          <a:prstGeom prst="rect">
            <a:avLst/>
          </a:prstGeom>
        </p:spPr>
        <p:txBody>
          <a:bodyPr/>
          <a:lstStyle/>
          <a:p>
            <a:pPr lvl="0">
              <a:defRPr sz="1800">
                <a:uFillTx/>
              </a:defRPr>
            </a:pPr>
            <a:r>
              <a:rPr sz="2800">
                <a:uFill>
                  <a:solidFill/>
                </a:uFill>
              </a:rPr>
              <a:t>Quicksort properties</a:t>
            </a:r>
          </a:p>
        </p:txBody>
      </p:sp>
      <p:sp>
        <p:nvSpPr>
          <p:cNvPr id="352" name="Shape 352"/>
          <p:cNvSpPr/>
          <p:nvPr/>
        </p:nvSpPr>
        <p:spPr>
          <a:xfrm>
            <a:off x="5511800" y="6096000"/>
            <a:ext cx="5524500" cy="3187700"/>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graphicFrame>
        <p:nvGraphicFramePr>
          <p:cNvPr id="353" name="Table 353"/>
          <p:cNvGraphicFramePr/>
          <p:nvPr/>
        </p:nvGraphicFramePr>
        <p:xfrm>
          <a:off x="5868947" y="6314852"/>
          <a:ext cx="4802236" cy="2735383"/>
        </p:xfrm>
        <a:graphic>
          <a:graphicData uri="http://schemas.openxmlformats.org/drawingml/2006/table">
            <a:tbl>
              <a:tblPr firstRow="1">
                <a:tableStyleId>{8F44A2F1-9E1F-4B54-A3A2-5F16C0AD49E2}</a:tableStyleId>
              </a:tblPr>
              <a:tblGrid>
                <a:gridCol w="734543">
                  <a:extLst>
                    <a:ext uri="{9D8B030D-6E8A-4147-A177-3AD203B41FA5}">
                      <a16:colId xmlns:a16="http://schemas.microsoft.com/office/drawing/2014/main" val="20000"/>
                    </a:ext>
                  </a:extLst>
                </a:gridCol>
                <a:gridCol w="1082145">
                  <a:extLst>
                    <a:ext uri="{9D8B030D-6E8A-4147-A177-3AD203B41FA5}">
                      <a16:colId xmlns:a16="http://schemas.microsoft.com/office/drawing/2014/main" val="20001"/>
                    </a:ext>
                  </a:extLst>
                </a:gridCol>
                <a:gridCol w="746387">
                  <a:extLst>
                    <a:ext uri="{9D8B030D-6E8A-4147-A177-3AD203B41FA5}">
                      <a16:colId xmlns:a16="http://schemas.microsoft.com/office/drawing/2014/main" val="20002"/>
                    </a:ext>
                  </a:extLst>
                </a:gridCol>
                <a:gridCol w="746387">
                  <a:extLst>
                    <a:ext uri="{9D8B030D-6E8A-4147-A177-3AD203B41FA5}">
                      <a16:colId xmlns:a16="http://schemas.microsoft.com/office/drawing/2014/main" val="20003"/>
                    </a:ext>
                  </a:extLst>
                </a:gridCol>
                <a:gridCol w="746387">
                  <a:extLst>
                    <a:ext uri="{9D8B030D-6E8A-4147-A177-3AD203B41FA5}">
                      <a16:colId xmlns:a16="http://schemas.microsoft.com/office/drawing/2014/main" val="20004"/>
                    </a:ext>
                  </a:extLst>
                </a:gridCol>
                <a:gridCol w="746387">
                  <a:extLst>
                    <a:ext uri="{9D8B030D-6E8A-4147-A177-3AD203B41FA5}">
                      <a16:colId xmlns:a16="http://schemas.microsoft.com/office/drawing/2014/main" val="20005"/>
                    </a:ext>
                  </a:extLst>
                </a:gridCol>
              </a:tblGrid>
              <a:tr h="548489">
                <a:tc>
                  <a:txBody>
                    <a:bodyPr/>
                    <a:lstStyle/>
                    <a:p>
                      <a:pPr marL="58702" marR="58702" lvl="0" defTabSz="1295400">
                        <a:lnSpc>
                          <a:spcPct val="130000"/>
                        </a:lnSpc>
                        <a:defRPr sz="1800">
                          <a:solidFill>
                            <a:srgbClr val="000000"/>
                          </a:solidFill>
                          <a:uFillTx/>
                        </a:defRPr>
                      </a:pPr>
                      <a:r>
                        <a:rPr sz="2000">
                          <a:uFill>
                            <a:solidFill/>
                          </a:uFill>
                        </a:rPr>
                        <a:t>i</a:t>
                      </a:r>
                    </a:p>
                  </a:txBody>
                  <a:tcPr marL="50800" marR="50800" marT="50800" marB="50800" anchor="ctr" horzOverflow="overflow">
                    <a:lnL w="285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j</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0</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1</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2</a:t>
                      </a:r>
                    </a:p>
                  </a:txBody>
                  <a:tcPr marL="50800" marR="50800" marT="50800" marB="50800" anchor="ctr" horzOverflow="overflow">
                    <a:lnL w="3175">
                      <a:miter lim="400000"/>
                    </a:lnL>
                    <a:lnR w="3175">
                      <a:miter lim="400000"/>
                    </a:lnR>
                    <a:lnB w="12700">
                      <a:solidFill>
                        <a:srgbClr val="96231F"/>
                      </a:solidFill>
                      <a:miter lim="400000"/>
                    </a:lnB>
                    <a:solidFill>
                      <a:srgbClr val="FFFFFF"/>
                    </a:solidFill>
                  </a:tcPr>
                </a:tc>
                <a:tc>
                  <a:txBody>
                    <a:bodyPr/>
                    <a:lstStyle/>
                    <a:p>
                      <a:pPr marL="58702" marR="58702" lvl="0" defTabSz="1295400">
                        <a:lnSpc>
                          <a:spcPct val="130000"/>
                        </a:lnSpc>
                        <a:defRPr sz="1800">
                          <a:solidFill>
                            <a:srgbClr val="000000"/>
                          </a:solidFill>
                          <a:uFillTx/>
                        </a:defRPr>
                      </a:pPr>
                      <a:r>
                        <a:rPr sz="2000">
                          <a:uFill>
                            <a:solidFill/>
                          </a:uFill>
                        </a:rPr>
                        <a:t>3</a:t>
                      </a:r>
                    </a:p>
                  </a:txBody>
                  <a:tcPr marL="50800" marR="50800" marT="50800" marB="50800" anchor="ctr" horzOverflow="overflow">
                    <a:lnL w="3175">
                      <a:miter lim="400000"/>
                    </a:lnL>
                    <a:lnR w="28575">
                      <a:miter lim="400000"/>
                    </a:lnR>
                    <a:lnB w="12700">
                      <a:solidFill>
                        <a:srgbClr val="96231F"/>
                      </a:solidFill>
                      <a:miter lim="400000"/>
                    </a:lnB>
                    <a:solidFill>
                      <a:srgbClr val="FFFFFF"/>
                    </a:solidFill>
                  </a:tcPr>
                </a:tc>
                <a:extLst>
                  <a:ext uri="{0D108BD9-81ED-4DB2-BD59-A6C34878D82A}">
                    <a16:rowId xmlns:a16="http://schemas.microsoft.com/office/drawing/2014/main" val="10000"/>
                  </a:ext>
                </a:extLst>
              </a:tr>
              <a:tr h="548489">
                <a:tc>
                  <a:txBody>
                    <a:bodyPr/>
                    <a:lstStyle/>
                    <a:p>
                      <a:pPr marL="58702" marR="58702" lvl="0" defTabSz="1295400">
                        <a:lnSpc>
                          <a:spcPct val="130000"/>
                        </a:lnSpc>
                        <a:defRPr sz="2000"/>
                      </a:pPr>
                      <a:endParaRPr/>
                    </a:p>
                  </a:txBody>
                  <a:tcPr marL="50800" marR="50800" marT="50800" marB="50800" anchor="ctr" horzOverflow="overflow">
                    <a:lnL w="285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2000"/>
                      </a:pPr>
                      <a:endParaRP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B</a:t>
                      </a:r>
                      <a:r>
                        <a:rPr sz="2000" baseline="-5999">
                          <a:uFill>
                            <a:solidFill/>
                          </a:uFill>
                        </a:rPr>
                        <a:t>1</a:t>
                      </a: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1</a:t>
                      </a: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2</a:t>
                      </a:r>
                    </a:p>
                  </a:txBody>
                  <a:tcPr marL="50800" marR="50800" marT="50800" marB="50800" anchor="ctr" horzOverflow="overflow">
                    <a:lnL w="3175">
                      <a:miter lim="400000"/>
                    </a:lnL>
                    <a:lnR w="3175">
                      <a:miter lim="400000"/>
                    </a:lnR>
                    <a:lnT w="12700">
                      <a:solidFill>
                        <a:srgbClr val="96231F"/>
                      </a:solidFill>
                      <a:miter lim="400000"/>
                    </a:lnT>
                    <a:lnB w="3175">
                      <a:miter lim="400000"/>
                    </a:lnB>
                  </a:tcPr>
                </a:tc>
                <a:tc>
                  <a:txBody>
                    <a:bodyPr/>
                    <a:lstStyle/>
                    <a:p>
                      <a:pPr marL="58702" marR="58702" lvl="0" defTabSz="1295400">
                        <a:lnSpc>
                          <a:spcPct val="130000"/>
                        </a:lnSpc>
                        <a:defRPr sz="1800">
                          <a:uFillTx/>
                        </a:defRPr>
                      </a:pPr>
                      <a:r>
                        <a:rPr sz="2000">
                          <a:uFill>
                            <a:solidFill/>
                          </a:uFill>
                        </a:rPr>
                        <a:t>A</a:t>
                      </a:r>
                      <a:r>
                        <a:rPr sz="2000" baseline="-5999">
                          <a:uFill>
                            <a:solidFill/>
                          </a:uFill>
                        </a:rPr>
                        <a:t>1</a:t>
                      </a:r>
                    </a:p>
                  </a:txBody>
                  <a:tcPr marL="50800" marR="50800" marT="50800" marB="50800" anchor="ctr" horzOverflow="overflow">
                    <a:lnL w="3175">
                      <a:miter lim="400000"/>
                    </a:lnL>
                    <a:lnR w="28575">
                      <a:miter lim="400000"/>
                    </a:lnR>
                    <a:lnT w="12700">
                      <a:solidFill>
                        <a:srgbClr val="96231F"/>
                      </a:solidFill>
                      <a:miter lim="400000"/>
                    </a:lnT>
                    <a:lnB w="3175">
                      <a:miter lim="400000"/>
                    </a:lnB>
                  </a:tcPr>
                </a:tc>
                <a:extLst>
                  <a:ext uri="{0D108BD9-81ED-4DB2-BD59-A6C34878D82A}">
                    <a16:rowId xmlns:a16="http://schemas.microsoft.com/office/drawing/2014/main" val="10001"/>
                  </a:ext>
                </a:extLst>
              </a:tr>
              <a:tr h="546135">
                <a:tc>
                  <a:txBody>
                    <a:bodyPr/>
                    <a:lstStyle/>
                    <a:p>
                      <a:pPr marL="58702" marR="58702" lvl="0" defTabSz="1295400">
                        <a:lnSpc>
                          <a:spcPct val="130000"/>
                        </a:lnSpc>
                        <a:defRPr sz="1800">
                          <a:uFillTx/>
                        </a:defRPr>
                      </a:pPr>
                      <a:r>
                        <a:rPr sz="2000">
                          <a:uFill>
                            <a:solidFill/>
                          </a:uFill>
                        </a:rPr>
                        <a:t>1</a:t>
                      </a:r>
                    </a:p>
                  </a:txBody>
                  <a:tcPr marL="50800" marR="50800" marT="50800" marB="50800" anchor="ctr" horzOverflow="overflow">
                    <a:lnL w="285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3</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B</a:t>
                      </a:r>
                      <a:r>
                        <a:rPr sz="2000" baseline="-5999">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C0C0C0"/>
                          </a:solidFill>
                          <a:uFill>
                            <a:solidFill/>
                          </a:uFill>
                        </a:rPr>
                        <a:t>C</a:t>
                      </a:r>
                      <a:r>
                        <a:rPr sz="2000" baseline="-5999">
                          <a:solidFill>
                            <a:srgbClr val="C0C0C0"/>
                          </a:solidFill>
                          <a:uFill>
                            <a:solidFill/>
                          </a:uFill>
                        </a:rPr>
                        <a:t>2</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A</a:t>
                      </a:r>
                      <a:r>
                        <a:rPr sz="2000" baseline="-5999">
                          <a:uFill>
                            <a:solidFill/>
                          </a:uFill>
                        </a:rPr>
                        <a:t>1</a:t>
                      </a:r>
                    </a:p>
                  </a:txBody>
                  <a:tcPr marL="50800" marR="50800" marT="50800" marB="50800" anchor="ctr" horzOverflow="overflow">
                    <a:lnL w="3175">
                      <a:miter lim="400000"/>
                    </a:lnL>
                    <a:lnR w="28575">
                      <a:miter lim="400000"/>
                    </a:lnR>
                    <a:lnT w="3175">
                      <a:miter lim="400000"/>
                    </a:lnT>
                    <a:lnB w="3175">
                      <a:miter lim="400000"/>
                    </a:lnB>
                  </a:tcPr>
                </a:tc>
                <a:extLst>
                  <a:ext uri="{0D108BD9-81ED-4DB2-BD59-A6C34878D82A}">
                    <a16:rowId xmlns:a16="http://schemas.microsoft.com/office/drawing/2014/main" val="10002"/>
                  </a:ext>
                </a:extLst>
              </a:tr>
              <a:tr h="546135">
                <a:tc>
                  <a:txBody>
                    <a:bodyPr/>
                    <a:lstStyle/>
                    <a:p>
                      <a:pPr marL="58702" marR="58702" lvl="0" defTabSz="1295400">
                        <a:lnSpc>
                          <a:spcPct val="130000"/>
                        </a:lnSpc>
                        <a:defRPr sz="1800">
                          <a:uFillTx/>
                        </a:defRPr>
                      </a:pPr>
                      <a:r>
                        <a:rPr sz="2000">
                          <a:solidFill>
                            <a:srgbClr val="8D3124"/>
                          </a:solidFill>
                          <a:uFill>
                            <a:solidFill/>
                          </a:uFill>
                        </a:rPr>
                        <a:t>1</a:t>
                      </a:r>
                    </a:p>
                  </a:txBody>
                  <a:tcPr marL="50800" marR="50800" marT="50800" marB="50800" anchor="ctr" horzOverflow="overflow">
                    <a:lnL w="285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8D3124"/>
                          </a:solidFill>
                          <a:uFill>
                            <a:solidFill/>
                          </a:uFill>
                        </a:rPr>
                        <a:t>3</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uFill>
                            <a:solidFill/>
                          </a:uFill>
                        </a:rPr>
                        <a:t>B</a:t>
                      </a:r>
                      <a:r>
                        <a:rPr sz="2000" baseline="-5999">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8D3124"/>
                          </a:solidFill>
                          <a:uFill>
                            <a:solidFill/>
                          </a:uFill>
                        </a:rPr>
                        <a:t>A</a:t>
                      </a:r>
                      <a:r>
                        <a:rPr sz="2000" baseline="-5999">
                          <a:solidFill>
                            <a:srgbClr val="8D3124"/>
                          </a:solidFill>
                          <a:uFill>
                            <a:solidFill/>
                          </a:uFill>
                        </a:rPr>
                        <a:t>1</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C0C0C0"/>
                          </a:solidFill>
                          <a:uFill>
                            <a:solidFill/>
                          </a:uFill>
                        </a:rPr>
                        <a:t>C</a:t>
                      </a:r>
                      <a:r>
                        <a:rPr sz="2000" baseline="-5999">
                          <a:solidFill>
                            <a:srgbClr val="C0C0C0"/>
                          </a:solidFill>
                          <a:uFill>
                            <a:solidFill/>
                          </a:uFill>
                        </a:rPr>
                        <a:t>2</a:t>
                      </a:r>
                    </a:p>
                  </a:txBody>
                  <a:tcPr marL="50800" marR="50800" marT="50800" marB="50800" anchor="ctr" horzOverflow="overflow">
                    <a:lnL w="3175">
                      <a:miter lim="400000"/>
                    </a:lnL>
                    <a:lnR w="3175">
                      <a:miter lim="400000"/>
                    </a:lnR>
                    <a:lnT w="3175">
                      <a:miter lim="400000"/>
                    </a:lnT>
                    <a:lnB w="3175">
                      <a:miter lim="400000"/>
                    </a:lnB>
                  </a:tcPr>
                </a:tc>
                <a:tc>
                  <a:txBody>
                    <a:bodyPr/>
                    <a:lstStyle/>
                    <a:p>
                      <a:pPr marL="58702" marR="58702" lvl="0" defTabSz="1295400">
                        <a:lnSpc>
                          <a:spcPct val="130000"/>
                        </a:lnSpc>
                        <a:defRPr sz="1800">
                          <a:uFillTx/>
                        </a:defRPr>
                      </a:pPr>
                      <a:r>
                        <a:rPr sz="2000">
                          <a:solidFill>
                            <a:srgbClr val="8D3124"/>
                          </a:solidFill>
                          <a:uFill>
                            <a:solidFill/>
                          </a:uFill>
                        </a:rPr>
                        <a:t>C</a:t>
                      </a:r>
                      <a:r>
                        <a:rPr sz="2000" baseline="-5999">
                          <a:solidFill>
                            <a:srgbClr val="8D3124"/>
                          </a:solidFill>
                          <a:uFill>
                            <a:solidFill/>
                          </a:uFill>
                        </a:rPr>
                        <a:t>1</a:t>
                      </a:r>
                    </a:p>
                  </a:txBody>
                  <a:tcPr marL="50800" marR="50800" marT="50800" marB="50800" anchor="ctr" horzOverflow="overflow">
                    <a:lnL w="3175">
                      <a:miter lim="400000"/>
                    </a:lnL>
                    <a:lnR w="28575">
                      <a:miter lim="400000"/>
                    </a:lnR>
                    <a:lnT w="3175">
                      <a:miter lim="400000"/>
                    </a:lnT>
                    <a:lnB w="3175">
                      <a:miter lim="400000"/>
                    </a:lnB>
                  </a:tcPr>
                </a:tc>
                <a:extLst>
                  <a:ext uri="{0D108BD9-81ED-4DB2-BD59-A6C34878D82A}">
                    <a16:rowId xmlns:a16="http://schemas.microsoft.com/office/drawing/2014/main" val="10003"/>
                  </a:ext>
                </a:extLst>
              </a:tr>
              <a:tr h="546135">
                <a:tc>
                  <a:txBody>
                    <a:bodyPr/>
                    <a:lstStyle/>
                    <a:p>
                      <a:pPr marL="58702" marR="58702" lvl="0" defTabSz="1295400">
                        <a:lnSpc>
                          <a:spcPct val="130000"/>
                        </a:lnSpc>
                        <a:defRPr sz="1800">
                          <a:uFillTx/>
                        </a:defRPr>
                      </a:pPr>
                      <a:r>
                        <a:rPr sz="2000">
                          <a:solidFill>
                            <a:srgbClr val="8D3124"/>
                          </a:solidFill>
                          <a:uFill>
                            <a:solidFill/>
                          </a:uFill>
                        </a:rPr>
                        <a:t>0</a:t>
                      </a:r>
                    </a:p>
                  </a:txBody>
                  <a:tcPr marL="50800" marR="50800" marT="50800" marB="50800" anchor="ctr" horzOverflow="overflow">
                    <a:lnL w="285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solidFill>
                            <a:srgbClr val="8D3124"/>
                          </a:solidFill>
                          <a:uFill>
                            <a:solidFill/>
                          </a:uFill>
                        </a:rPr>
                        <a:t>1</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solidFill>
                            <a:srgbClr val="8D3124"/>
                          </a:solidFill>
                          <a:uFill>
                            <a:solidFill/>
                          </a:uFill>
                        </a:rPr>
                        <a:t>A</a:t>
                      </a:r>
                      <a:r>
                        <a:rPr sz="2000" baseline="-5999">
                          <a:solidFill>
                            <a:srgbClr val="8D3124"/>
                          </a:solidFill>
                          <a:uFill>
                            <a:solidFill/>
                          </a:uFill>
                        </a:rPr>
                        <a:t>1</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solidFill>
                            <a:srgbClr val="8D3124"/>
                          </a:solidFill>
                          <a:uFill>
                            <a:solidFill/>
                          </a:uFill>
                        </a:rPr>
                        <a:t>B</a:t>
                      </a:r>
                      <a:r>
                        <a:rPr sz="2000" baseline="-5999">
                          <a:solidFill>
                            <a:srgbClr val="8D3124"/>
                          </a:solidFill>
                          <a:uFill>
                            <a:solidFill/>
                          </a:uFill>
                        </a:rPr>
                        <a:t>1</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2</a:t>
                      </a:r>
                    </a:p>
                  </a:txBody>
                  <a:tcPr marL="50800" marR="50800" marT="50800" marB="50800" anchor="ctr" horzOverflow="overflow">
                    <a:lnL w="3175">
                      <a:miter lim="400000"/>
                    </a:lnL>
                    <a:lnR w="3175">
                      <a:miter lim="400000"/>
                    </a:lnR>
                    <a:lnT w="3175">
                      <a:miter lim="400000"/>
                    </a:lnT>
                    <a:lnB w="28575">
                      <a:miter lim="400000"/>
                    </a:lnB>
                  </a:tcPr>
                </a:tc>
                <a:tc>
                  <a:txBody>
                    <a:bodyPr/>
                    <a:lstStyle/>
                    <a:p>
                      <a:pPr marL="58702" marR="58702" lvl="0" defTabSz="1295400">
                        <a:lnSpc>
                          <a:spcPct val="130000"/>
                        </a:lnSpc>
                        <a:defRPr sz="1800">
                          <a:uFillTx/>
                        </a:defRPr>
                      </a:pPr>
                      <a:r>
                        <a:rPr sz="2000">
                          <a:uFill>
                            <a:solidFill/>
                          </a:uFill>
                        </a:rPr>
                        <a:t>C</a:t>
                      </a:r>
                      <a:r>
                        <a:rPr sz="2000" baseline="-5999">
                          <a:uFill>
                            <a:solidFill/>
                          </a:uFill>
                        </a:rPr>
                        <a:t>1</a:t>
                      </a:r>
                    </a:p>
                  </a:txBody>
                  <a:tcPr marL="50800" marR="50800" marT="50800" marB="50800" anchor="ctr" horzOverflow="overflow">
                    <a:lnL w="3175">
                      <a:miter lim="400000"/>
                    </a:lnL>
                    <a:lnR w="28575">
                      <a:miter lim="400000"/>
                    </a:lnR>
                    <a:lnT w="3175">
                      <a:miter lim="400000"/>
                    </a:lnT>
                    <a:lnB w="28575">
                      <a:miter lim="400000"/>
                    </a:lnB>
                  </a:tcPr>
                </a:tc>
                <a:extLst>
                  <a:ext uri="{0D108BD9-81ED-4DB2-BD59-A6C34878D82A}">
                    <a16:rowId xmlns:a16="http://schemas.microsoft.com/office/drawing/2014/main" val="10004"/>
                  </a:ext>
                </a:extLst>
              </a:tr>
            </a:tbl>
          </a:graphicData>
        </a:graphic>
      </p:graphicFrame>
      <p:grpSp>
        <p:nvGrpSpPr>
          <p:cNvPr id="356" name="Group 356"/>
          <p:cNvGrpSpPr/>
          <p:nvPr/>
        </p:nvGrpSpPr>
        <p:grpSpPr>
          <a:xfrm>
            <a:off x="6781800" y="3263900"/>
            <a:ext cx="5296294" cy="1376681"/>
            <a:chOff x="0" y="0"/>
            <a:chExt cx="5296293" cy="1376680"/>
          </a:xfrm>
        </p:grpSpPr>
        <p:sp>
          <p:nvSpPr>
            <p:cNvPr id="354" name="Shape 354"/>
            <p:cNvSpPr/>
            <p:nvPr/>
          </p:nvSpPr>
          <p:spPr>
            <a:xfrm>
              <a:off x="25793" y="406400"/>
              <a:ext cx="5270501" cy="970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nSpc>
                  <a:spcPct val="140000"/>
                </a:lnSpc>
                <a:defRPr sz="1800">
                  <a:solidFill>
                    <a:srgbClr val="000000"/>
                  </a:solidFill>
                  <a:uFillTx/>
                </a:defRPr>
              </a:pPr>
              <a:r>
                <a:rPr sz="1600">
                  <a:solidFill>
                    <a:srgbClr val="8D3124"/>
                  </a:solidFill>
                  <a:uFill>
                    <a:solidFill>
                      <a:srgbClr val="8D3124"/>
                    </a:solidFill>
                  </a:uFill>
                </a:rPr>
                <a:t>can guarantee logarithmic depth by recurring</a:t>
              </a:r>
            </a:p>
            <a:p>
              <a:pPr lvl="0">
                <a:lnSpc>
                  <a:spcPct val="140000"/>
                </a:lnSpc>
                <a:defRPr sz="1800">
                  <a:solidFill>
                    <a:srgbClr val="000000"/>
                  </a:solidFill>
                  <a:uFillTx/>
                </a:defRPr>
              </a:pPr>
              <a:r>
                <a:rPr sz="1600">
                  <a:solidFill>
                    <a:srgbClr val="8D3124"/>
                  </a:solidFill>
                  <a:uFill>
                    <a:solidFill>
                      <a:srgbClr val="8D3124"/>
                    </a:solidFill>
                  </a:uFill>
                </a:rPr>
                <a:t>on smaller subarray before larger subarray</a:t>
              </a:r>
            </a:p>
            <a:p>
              <a:pPr lvl="0">
                <a:lnSpc>
                  <a:spcPct val="140000"/>
                </a:lnSpc>
                <a:defRPr sz="1800">
                  <a:solidFill>
                    <a:srgbClr val="000000"/>
                  </a:solidFill>
                  <a:uFillTx/>
                </a:defRPr>
              </a:pPr>
              <a:r>
                <a:rPr sz="1600">
                  <a:solidFill>
                    <a:srgbClr val="8D3124"/>
                  </a:solidFill>
                  <a:uFill>
                    <a:solidFill>
                      <a:srgbClr val="8D3124"/>
                    </a:solidFill>
                  </a:uFill>
                </a:rPr>
                <a:t>(requires using an explicit stack)</a:t>
              </a:r>
            </a:p>
          </p:txBody>
        </p:sp>
        <p:sp>
          <p:nvSpPr>
            <p:cNvPr id="355" name="Shape 355"/>
            <p:cNvSpPr/>
            <p:nvPr/>
          </p:nvSpPr>
          <p:spPr>
            <a:xfrm>
              <a:off x="0" y="0"/>
              <a:ext cx="376827" cy="40186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49">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3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34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349">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3" nodeType="afterEffect">
                                  <p:stCondLst>
                                    <p:cond delay="0"/>
                                  </p:stCondLst>
                                  <p:iterate>
                                    <p:tmAbs val="0"/>
                                  </p:iterate>
                                  <p:childTnLst>
                                    <p:set>
                                      <p:cBhvr>
                                        <p:cTn id="28" fill="hold"/>
                                        <p:tgtEl>
                                          <p:spTgt spid="352"/>
                                        </p:tgtEl>
                                        <p:attrNameLst>
                                          <p:attrName>style.visibility</p:attrName>
                                        </p:attrNameLst>
                                      </p:cBhvr>
                                      <p:to>
                                        <p:strVal val="visible"/>
                                      </p:to>
                                    </p:set>
                                  </p:childTnLst>
                                </p:cTn>
                              </p:par>
                              <p:par>
                                <p:cTn id="29" presetID="1" presetClass="entr" presetSubtype="0" fill="hold">
                                  <p:stCondLst>
                                    <p:cond delay="0"/>
                                  </p:stCondLst>
                                  <p:iterate>
                                    <p:tmAbs val="0"/>
                                  </p:iterate>
                                  <p:childTnLst>
                                    <p:set>
                                      <p:cBhvr>
                                        <p:cTn id="30" fill="hold"/>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1" build="p" bldLvl="5" animBg="1" advAuto="0"/>
      <p:bldP spid="352" grpId="3" animBg="1" advAuto="0"/>
      <p:bldP spid="356"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a:t>
            </a:fld>
            <a:endParaRPr sz="1200">
              <a:uFill>
                <a:solidFill/>
              </a:uFill>
            </a:endParaRPr>
          </a:p>
        </p:txBody>
      </p:sp>
      <p:sp>
        <p:nvSpPr>
          <p:cNvPr id="95" name="Shape 95"/>
          <p:cNvSpPr>
            <a:spLocks noGrp="1"/>
          </p:cNvSpPr>
          <p:nvPr>
            <p:ph type="title"/>
          </p:nvPr>
        </p:nvSpPr>
        <p:spPr>
          <a:prstGeom prst="rect">
            <a:avLst/>
          </a:prstGeom>
        </p:spPr>
        <p:txBody>
          <a:bodyPr/>
          <a:lstStyle/>
          <a:p>
            <a:pPr lvl="0">
              <a:defRPr sz="1800">
                <a:uFillTx/>
              </a:defRPr>
            </a:pPr>
            <a:r>
              <a:rPr sz="2800">
                <a:uFill>
                  <a:solidFill/>
                </a:uFill>
              </a:rPr>
              <a:t>Quicksort</a:t>
            </a:r>
          </a:p>
        </p:txBody>
      </p:sp>
      <p:sp>
        <p:nvSpPr>
          <p:cNvPr id="96" name="Shape 9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Basic plan.</a:t>
            </a:r>
          </a:p>
          <a:p>
            <a:pPr lvl="1">
              <a:defRPr sz="1800">
                <a:uFillTx/>
              </a:defRPr>
            </a:pPr>
            <a:r>
              <a:rPr sz="2400">
                <a:solidFill>
                  <a:srgbClr val="8D3124"/>
                </a:solidFill>
                <a:uFill>
                  <a:solidFill>
                    <a:srgbClr val="8D3124"/>
                  </a:solidFill>
                </a:uFill>
              </a:rPr>
              <a:t>Shuffle</a:t>
            </a:r>
            <a:r>
              <a:rPr sz="2400">
                <a:uFill>
                  <a:solidFill/>
                </a:uFill>
              </a:rPr>
              <a:t> the array.</a:t>
            </a:r>
          </a:p>
          <a:p>
            <a:pPr lvl="1">
              <a:defRPr sz="1800">
                <a:uFillTx/>
              </a:defRPr>
            </a:pPr>
            <a:r>
              <a:rPr sz="2400">
                <a:solidFill>
                  <a:srgbClr val="8D3124"/>
                </a:solidFill>
                <a:uFill>
                  <a:solidFill>
                    <a:srgbClr val="8D3124"/>
                  </a:solidFill>
                </a:uFill>
              </a:rPr>
              <a:t>Partition</a:t>
            </a:r>
            <a:r>
              <a:rPr sz="2400">
                <a:uFill>
                  <a:solidFill/>
                </a:uFill>
              </a:rPr>
              <a:t> so that, for some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 </a:t>
            </a:r>
          </a:p>
          <a:p>
            <a:pPr lvl="2">
              <a:defRPr sz="1800">
                <a:uFillTx/>
              </a:defRPr>
            </a:pPr>
            <a:r>
              <a:rPr sz="2400">
                <a:uFill>
                  <a:solidFill/>
                </a:uFill>
              </a:rPr>
              <a:t>entry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 is in place</a:t>
            </a:r>
          </a:p>
          <a:p>
            <a:pPr lvl="2">
              <a:defRPr sz="1800">
                <a:uFillTx/>
              </a:defRPr>
            </a:pPr>
            <a:r>
              <a:rPr sz="2400">
                <a:uFill>
                  <a:solidFill/>
                </a:uFill>
              </a:rPr>
              <a:t>no larger entry to the left of </a:t>
            </a:r>
            <a:r>
              <a:rPr sz="2000">
                <a:uFill>
                  <a:solidFill/>
                </a:uFill>
                <a:latin typeface="Lucida Sans Typewriter Regular"/>
                <a:ea typeface="Lucida Sans Typewriter Regular"/>
                <a:cs typeface="Lucida Sans Typewriter Regular"/>
                <a:sym typeface="Lucida Sans Typewriter Regular"/>
              </a:rPr>
              <a:t>j</a:t>
            </a:r>
            <a:endParaRPr sz="2400">
              <a:uFill>
                <a:solidFill/>
              </a:uFill>
            </a:endParaRPr>
          </a:p>
          <a:p>
            <a:pPr lvl="2">
              <a:defRPr sz="1800">
                <a:uFillTx/>
              </a:defRPr>
            </a:pPr>
            <a:r>
              <a:rPr sz="2400">
                <a:uFill>
                  <a:solidFill/>
                </a:uFill>
              </a:rPr>
              <a:t>no smaller entry to the right of </a:t>
            </a:r>
            <a:r>
              <a:rPr sz="2000">
                <a:uFill>
                  <a:solidFill/>
                </a:uFill>
                <a:latin typeface="Lucida Sans Typewriter Regular"/>
                <a:ea typeface="Lucida Sans Typewriter Regular"/>
                <a:cs typeface="Lucida Sans Typewriter Regular"/>
                <a:sym typeface="Lucida Sans Typewriter Regular"/>
              </a:rPr>
              <a:t>j</a:t>
            </a:r>
            <a:endParaRPr sz="2400">
              <a:uFill>
                <a:solidFill/>
              </a:uFill>
            </a:endParaRPr>
          </a:p>
          <a:p>
            <a:pPr lvl="1">
              <a:defRPr sz="1800">
                <a:uFillTx/>
              </a:defRPr>
            </a:pPr>
            <a:r>
              <a:rPr sz="2400">
                <a:solidFill>
                  <a:srgbClr val="8D3124"/>
                </a:solidFill>
                <a:uFill>
                  <a:solidFill>
                    <a:srgbClr val="8D3124"/>
                  </a:solidFill>
                </a:uFill>
              </a:rPr>
              <a:t>Sort</a:t>
            </a:r>
            <a:r>
              <a:rPr sz="2400">
                <a:uFill>
                  <a:solidFill/>
                </a:uFill>
              </a:rPr>
              <a:t> each subarray recursively.</a:t>
            </a:r>
          </a:p>
        </p:txBody>
      </p:sp>
      <p:pic>
        <p:nvPicPr>
          <p:cNvPr id="2" name="Picture 1"/>
          <p:cNvPicPr>
            <a:picLocks noChangeAspect="1"/>
          </p:cNvPicPr>
          <p:nvPr/>
        </p:nvPicPr>
        <p:blipFill>
          <a:blip r:embed="rId3"/>
          <a:stretch>
            <a:fillRect/>
          </a:stretch>
        </p:blipFill>
        <p:spPr>
          <a:xfrm>
            <a:off x="1678401" y="5079103"/>
            <a:ext cx="8296275" cy="3438525"/>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Insertion sort small subarrays.</a:t>
            </a:r>
          </a:p>
          <a:p>
            <a:pPr lvl="1">
              <a:defRPr sz="1800">
                <a:uFillTx/>
              </a:defRPr>
            </a:pPr>
            <a:r>
              <a:rPr sz="2400" dirty="0">
                <a:uFill>
                  <a:solidFill/>
                </a:uFill>
              </a:rPr>
              <a:t>Even quicksort has too much overhead for tiny subarrays.</a:t>
            </a:r>
          </a:p>
          <a:p>
            <a:pPr lvl="1">
              <a:defRPr sz="1800">
                <a:uFillTx/>
              </a:defRPr>
            </a:pPr>
            <a:r>
              <a:rPr sz="2400" dirty="0">
                <a:uFill>
                  <a:solidFill/>
                </a:uFill>
              </a:rPr>
              <a:t>Cutoff to insertion sort for </a:t>
            </a:r>
            <a:r>
              <a:rPr lang="en-US" sz="2400" dirty="0">
                <a:uFill>
                  <a:solidFill/>
                </a:uFill>
                <a:latin typeface="Symbol"/>
                <a:ea typeface="Symbol"/>
                <a:cs typeface="Symbol"/>
                <a:sym typeface="Symbol"/>
              </a:rPr>
              <a:t>~</a:t>
            </a:r>
            <a:r>
              <a:rPr sz="2400" dirty="0">
                <a:uFill>
                  <a:solidFill/>
                </a:uFill>
              </a:rPr>
              <a:t> 10 items.</a:t>
            </a:r>
          </a:p>
        </p:txBody>
      </p:sp>
      <p:sp>
        <p:nvSpPr>
          <p:cNvPr id="359" name="Shape 359"/>
          <p:cNvSpPr/>
          <p:nvPr/>
        </p:nvSpPr>
        <p:spPr>
          <a:xfrm>
            <a:off x="2197099" y="3719884"/>
            <a:ext cx="8610601" cy="4508501"/>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lIns="254000" tIns="254000" rIns="254000" bIns="254000">
            <a:spAutoFit/>
          </a:bodyPr>
          <a:lstStyle/>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private static void sort(Comparable[] a, int lo, int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if (hi &lt;= lo + CUTOFF - 1)</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Insertion.sort(a, lo,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return;</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int j = partition(a, lo,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sort(a, lo, j-1);</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sort(a, j+1, hi);</a:t>
            </a:r>
          </a:p>
          <a:p>
            <a:pPr marL="7224" marR="7224" lvl="0">
              <a:lnSpc>
                <a:spcPct val="140000"/>
              </a:lnSpc>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 }</a:t>
            </a:r>
          </a:p>
        </p:txBody>
      </p:sp>
      <p:sp>
        <p:nvSpPr>
          <p:cNvPr id="360" name="Shape 36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50</a:t>
            </a:fld>
            <a:endParaRPr sz="1200">
              <a:uFill>
                <a:solidFill/>
              </a:uFill>
            </a:endParaRPr>
          </a:p>
        </p:txBody>
      </p:sp>
      <p:sp>
        <p:nvSpPr>
          <p:cNvPr id="361" name="Shape 361"/>
          <p:cNvSpPr>
            <a:spLocks noGrp="1"/>
          </p:cNvSpPr>
          <p:nvPr>
            <p:ph type="title"/>
          </p:nvPr>
        </p:nvSpPr>
        <p:spPr>
          <a:prstGeom prst="rect">
            <a:avLst/>
          </a:prstGeom>
        </p:spPr>
        <p:txBody>
          <a:bodyPr/>
          <a:lstStyle/>
          <a:p>
            <a:pPr lvl="0">
              <a:defRPr sz="1800">
                <a:uFillTx/>
              </a:defRPr>
            </a:pPr>
            <a:r>
              <a:rPr sz="2800">
                <a:uFill>
                  <a:solidFill/>
                </a:uFill>
              </a:rPr>
              <a:t>Quicksort:  practical improvements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5" name="Shape 365"/>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51</a:t>
            </a:fld>
            <a:endParaRPr sz="1200">
              <a:uFill>
                <a:solidFill/>
              </a:uFill>
            </a:endParaRPr>
          </a:p>
        </p:txBody>
      </p:sp>
      <p:sp>
        <p:nvSpPr>
          <p:cNvPr id="366" name="Shape 366"/>
          <p:cNvSpPr>
            <a:spLocks noGrp="1"/>
          </p:cNvSpPr>
          <p:nvPr>
            <p:ph type="title"/>
          </p:nvPr>
        </p:nvSpPr>
        <p:spPr>
          <a:prstGeom prst="rect">
            <a:avLst/>
          </a:prstGeom>
        </p:spPr>
        <p:txBody>
          <a:bodyPr/>
          <a:lstStyle/>
          <a:p>
            <a:pPr lvl="0">
              <a:defRPr sz="1800">
                <a:uFillTx/>
              </a:defRPr>
            </a:pPr>
            <a:r>
              <a:rPr sz="2800">
                <a:uFill>
                  <a:solidFill/>
                </a:uFill>
              </a:rPr>
              <a:t>Quicksort:  practical improvements</a:t>
            </a:r>
          </a:p>
        </p:txBody>
      </p:sp>
      <p:sp>
        <p:nvSpPr>
          <p:cNvPr id="367" name="Shape 36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Median of sample.</a:t>
            </a:r>
          </a:p>
          <a:p>
            <a:pPr lvl="1">
              <a:defRPr sz="1800">
                <a:uFillTx/>
              </a:defRPr>
            </a:pPr>
            <a:r>
              <a:rPr sz="2400">
                <a:uFill>
                  <a:solidFill/>
                </a:uFill>
              </a:rPr>
              <a:t>Best choice of pivot item = median.</a:t>
            </a:r>
          </a:p>
          <a:p>
            <a:pPr lvl="1">
              <a:defRPr sz="1800">
                <a:uFillTx/>
              </a:defRPr>
            </a:pPr>
            <a:r>
              <a:rPr sz="2400">
                <a:uFill>
                  <a:solidFill/>
                </a:uFill>
              </a:rPr>
              <a:t>Estimate true median by taking median of sample.</a:t>
            </a:r>
          </a:p>
          <a:p>
            <a:pPr lvl="1">
              <a:defRPr sz="1800">
                <a:uFillTx/>
              </a:defRPr>
            </a:pPr>
            <a:r>
              <a:rPr sz="2400">
                <a:uFill>
                  <a:solidFill/>
                </a:uFill>
              </a:rPr>
              <a:t>Median-of-3 (random) items.</a:t>
            </a:r>
          </a:p>
        </p:txBody>
      </p:sp>
      <p:grpSp>
        <p:nvGrpSpPr>
          <p:cNvPr id="370" name="Group 370"/>
          <p:cNvGrpSpPr/>
          <p:nvPr/>
        </p:nvGrpSpPr>
        <p:grpSpPr>
          <a:xfrm>
            <a:off x="3741984" y="3238500"/>
            <a:ext cx="5918201" cy="1165861"/>
            <a:chOff x="0" y="0"/>
            <a:chExt cx="5918200" cy="1165860"/>
          </a:xfrm>
        </p:grpSpPr>
        <p:sp>
          <p:nvSpPr>
            <p:cNvPr id="368" name="Shape 368"/>
            <p:cNvSpPr/>
            <p:nvPr/>
          </p:nvSpPr>
          <p:spPr>
            <a:xfrm>
              <a:off x="0" y="492760"/>
              <a:ext cx="5918200" cy="673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  12/7   N ln N compares (14% less) </a:t>
              </a:r>
            </a:p>
            <a:p>
              <a:pPr lvl="0">
                <a:defRPr sz="1800">
                  <a:solidFill>
                    <a:srgbClr val="000000"/>
                  </a:solidFill>
                  <a:uFillTx/>
                </a:defRPr>
              </a:pPr>
              <a:r>
                <a:rPr sz="1600">
                  <a:solidFill>
                    <a:srgbClr val="8D3124"/>
                  </a:solidFill>
                  <a:uFill>
                    <a:solidFill>
                      <a:srgbClr val="8D3124"/>
                    </a:solidFill>
                  </a:uFill>
                </a:rPr>
                <a:t>~  12/35 N ln N exchanges (3% more)</a:t>
              </a:r>
            </a:p>
          </p:txBody>
        </p:sp>
        <p:sp>
          <p:nvSpPr>
            <p:cNvPr id="369" name="Shape 369"/>
            <p:cNvSpPr/>
            <p:nvPr/>
          </p:nvSpPr>
          <p:spPr>
            <a:xfrm>
              <a:off x="85777" y="0"/>
              <a:ext cx="297659" cy="34720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
        <p:nvSpPr>
          <p:cNvPr id="371" name="Shape 371"/>
          <p:cNvSpPr/>
          <p:nvPr/>
        </p:nvSpPr>
        <p:spPr>
          <a:xfrm>
            <a:off x="2197099" y="4611371"/>
            <a:ext cx="8610601" cy="4508501"/>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lIns="254000" tIns="254000" rIns="254000" bIns="254000">
            <a:spAutoFit/>
          </a:bodyPr>
          <a:lstStyle/>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private static void sort(Comparable[] a,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lo,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if (hi &lt;= lo) return;</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median = medianOf3(a, lo, lo + (hi - lo)/2,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swap(a, lo, median);</a:t>
            </a:r>
          </a:p>
          <a:p>
            <a:pPr marL="7224" marR="7224" lvl="0">
              <a:lnSpc>
                <a:spcPct val="140000"/>
              </a:lnSpc>
              <a:defRPr sz="1800">
                <a:solidFill>
                  <a:srgbClr val="000000"/>
                </a:solidFill>
                <a:uFillTx/>
              </a:defRPr>
            </a:pPr>
            <a:endParaRPr dirty="0">
              <a:uFill>
                <a:solidFill/>
              </a:uFill>
              <a:latin typeface="Lucida Sans Typewriter Regular"/>
              <a:ea typeface="Lucida Sans Typewriter Regular"/>
              <a:cs typeface="Lucida Sans Typewriter Regular"/>
              <a:sym typeface="Lucida Sans Typewriter Regular"/>
            </a:endParaRP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r>
              <a:rPr dirty="0" err="1">
                <a:uFill>
                  <a:solidFill/>
                </a:uFill>
                <a:latin typeface="Lucida Sans Typewriter Regular"/>
                <a:ea typeface="Lucida Sans Typewriter Regular"/>
                <a:cs typeface="Lucida Sans Typewriter Regular"/>
                <a:sym typeface="Lucida Sans Typewriter Regular"/>
              </a:rPr>
              <a:t>int</a:t>
            </a:r>
            <a:r>
              <a:rPr dirty="0">
                <a:uFill>
                  <a:solidFill/>
                </a:uFill>
                <a:latin typeface="Lucida Sans Typewriter Regular"/>
                <a:ea typeface="Lucida Sans Typewriter Regular"/>
                <a:cs typeface="Lucida Sans Typewriter Regular"/>
                <a:sym typeface="Lucida Sans Typewriter Regular"/>
              </a:rPr>
              <a:t> j = partition(a, lo,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lo, j-1);</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sort(a, j+1, hi);</a:t>
            </a:r>
          </a:p>
          <a:p>
            <a:pPr marL="7224" marR="7224" lvl="0">
              <a:lnSpc>
                <a:spcPct val="140000"/>
              </a:lnSpc>
              <a:defRPr sz="1800">
                <a:solidFill>
                  <a:srgbClr val="000000"/>
                </a:solidFill>
                <a:uFillTx/>
              </a:defRPr>
            </a:pPr>
            <a:r>
              <a:rPr dirty="0">
                <a:uFill>
                  <a:solidFill/>
                </a:uFill>
                <a:latin typeface="Lucida Sans Typewriter Regular"/>
                <a:ea typeface="Lucida Sans Typewriter Regular"/>
                <a:cs typeface="Lucida Sans Typewriter Regular"/>
                <a:sym typeface="Lucida Sans Typewriter Regular"/>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67">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37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3" nodeType="clickEffect">
                                  <p:stCondLst>
                                    <p:cond delay="0"/>
                                  </p:stCondLst>
                                  <p:iterate>
                                    <p:tmAbs val="0"/>
                                  </p:iterate>
                                  <p:childTnLst>
                                    <p:set>
                                      <p:cBhvr>
                                        <p:cTn id="21" fill="hold"/>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build="p" bldLvl="5" animBg="1" advAuto="0"/>
      <p:bldP spid="370" grpId="3" animBg="1" advAuto="0"/>
      <p:bldP spid="371" grpId="2"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 name="Shape 375"/>
          <p:cNvSpPr>
            <a:spLocks noGrp="1"/>
          </p:cNvSpPr>
          <p:nvPr>
            <p:ph type="title"/>
          </p:nvPr>
        </p:nvSpPr>
        <p:spPr>
          <a:prstGeom prst="rect">
            <a:avLst/>
          </a:prstGeom>
        </p:spPr>
        <p:txBody>
          <a:bodyPr/>
          <a:lstStyle/>
          <a:p>
            <a:pPr lvl="0">
              <a:defRPr sz="1800">
                <a:uFillTx/>
              </a:defRPr>
            </a:pPr>
            <a:r>
              <a:rPr sz="2800">
                <a:uFill>
                  <a:solidFill/>
                </a:uFill>
              </a:rPr>
              <a:t>Quicksort with median-of-3 and cutoff to insertion sort:  visualization</a:t>
            </a:r>
          </a:p>
        </p:txBody>
      </p:sp>
      <p:sp>
        <p:nvSpPr>
          <p:cNvPr id="376" name="Shape 37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52</a:t>
            </a:fld>
            <a:endParaRPr sz="1200">
              <a:uFill>
                <a:solidFill/>
              </a:uFill>
            </a:endParaRPr>
          </a:p>
        </p:txBody>
      </p:sp>
      <p:pic>
        <p:nvPicPr>
          <p:cNvPr id="377" name="QuickBars.pdf"/>
          <p:cNvPicPr/>
          <p:nvPr/>
        </p:nvPicPr>
        <p:blipFill>
          <a:blip r:embed="rId3">
            <a:extLst/>
          </a:blip>
          <a:srcRect b="6067"/>
          <a:stretch>
            <a:fillRect/>
          </a:stretch>
        </p:blipFill>
        <p:spPr>
          <a:xfrm>
            <a:off x="3452522" y="1653712"/>
            <a:ext cx="5922748" cy="7746505"/>
          </a:xfrm>
          <a:prstGeom prst="rect">
            <a:avLst/>
          </a:prstGeom>
          <a:ln w="12700">
            <a:round/>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1"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382" name="Shape 382"/>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383" name="Shape 383"/>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384" name="cover-gray2.pdf"/>
          <p:cNvPicPr/>
          <p:nvPr/>
        </p:nvPicPr>
        <p:blipFill>
          <a:blip r:embed="rId4">
            <a:extLst/>
          </a:blip>
          <a:stretch>
            <a:fillRect/>
          </a:stretch>
        </p:blipFill>
        <p:spPr>
          <a:xfrm>
            <a:off x="863600" y="3365500"/>
            <a:ext cx="3263900" cy="4093706"/>
          </a:xfrm>
          <a:prstGeom prst="rect">
            <a:avLst/>
          </a:prstGeom>
          <a:ln w="12700">
            <a:round/>
          </a:ln>
        </p:spPr>
      </p:pic>
      <p:sp>
        <p:nvSpPr>
          <p:cNvPr id="385" name="Shape 385"/>
          <p:cNvSpPr>
            <a:spLocks noGrp="1"/>
          </p:cNvSpPr>
          <p:nvPr>
            <p:ph type="body" idx="1"/>
          </p:nvPr>
        </p:nvSpPr>
        <p:spPr>
          <a:prstGeom prst="rect">
            <a:avLst/>
          </a:prstGeom>
        </p:spPr>
        <p:txBody>
          <a:bodyPr/>
          <a:lstStyle/>
          <a:p>
            <a:pPr lvl="1">
              <a:defRPr sz="1800" i="0">
                <a:uFillTx/>
              </a:defRPr>
            </a:pPr>
            <a:r>
              <a:rPr sz="3000" i="1">
                <a:uFill>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386" name="Shape 386"/>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8"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389" name="Shape 389"/>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390" name="Shape 390"/>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391" name="cover-gray2.pdf"/>
          <p:cNvPicPr/>
          <p:nvPr/>
        </p:nvPicPr>
        <p:blipFill>
          <a:blip r:embed="rId4">
            <a:extLst/>
          </a:blip>
          <a:stretch>
            <a:fillRect/>
          </a:stretch>
        </p:blipFill>
        <p:spPr>
          <a:xfrm>
            <a:off x="863600" y="3365500"/>
            <a:ext cx="3263900" cy="4093706"/>
          </a:xfrm>
          <a:prstGeom prst="rect">
            <a:avLst/>
          </a:prstGeom>
          <a:ln w="12700">
            <a:round/>
          </a:ln>
        </p:spPr>
      </p:pic>
      <p:sp>
        <p:nvSpPr>
          <p:cNvPr id="392" name="Shape 392"/>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1">
              <a:defRPr sz="1800" i="0">
                <a:uFillTx/>
              </a:defRPr>
            </a:pPr>
            <a:r>
              <a:rPr sz="3000" i="1">
                <a:uFill>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393" name="Shape 393"/>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Shape 395"/>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55</a:t>
            </a:fld>
            <a:endParaRPr sz="1200">
              <a:uFill>
                <a:solidFill/>
              </a:uFill>
            </a:endParaRPr>
          </a:p>
        </p:txBody>
      </p:sp>
      <p:sp>
        <p:nvSpPr>
          <p:cNvPr id="396" name="Shape 396"/>
          <p:cNvSpPr>
            <a:spLocks noGrp="1"/>
          </p:cNvSpPr>
          <p:nvPr>
            <p:ph type="title"/>
          </p:nvPr>
        </p:nvSpPr>
        <p:spPr>
          <a:prstGeom prst="rect">
            <a:avLst/>
          </a:prstGeom>
        </p:spPr>
        <p:txBody>
          <a:bodyPr/>
          <a:lstStyle/>
          <a:p>
            <a:pPr lvl="0">
              <a:defRPr sz="1800">
                <a:uFillTx/>
              </a:defRPr>
            </a:pPr>
            <a:r>
              <a:rPr sz="2800">
                <a:uFill>
                  <a:solidFill/>
                </a:uFill>
              </a:rPr>
              <a:t>Selection</a:t>
            </a:r>
          </a:p>
        </p:txBody>
      </p:sp>
      <p:sp>
        <p:nvSpPr>
          <p:cNvPr id="397" name="Shape 397"/>
          <p:cNvSpPr>
            <a:spLocks noGrp="1"/>
          </p:cNvSpPr>
          <p:nvPr>
            <p:ph type="body" idx="1"/>
          </p:nvPr>
        </p:nvSpPr>
        <p:spPr>
          <a:xfrm>
            <a:off x="800100" y="1257300"/>
            <a:ext cx="11379200" cy="8128000"/>
          </a:xfrm>
          <a:prstGeom prst="rect">
            <a:avLst/>
          </a:prstGeom>
        </p:spPr>
        <p:txBody>
          <a:bodyPr/>
          <a:lstStyle/>
          <a:p>
            <a:pPr lvl="0">
              <a:defRPr sz="1800">
                <a:solidFill>
                  <a:srgbClr val="000000"/>
                </a:solidFill>
                <a:uFillTx/>
              </a:defRPr>
            </a:pPr>
            <a:r>
              <a:rPr sz="2400">
                <a:solidFill>
                  <a:srgbClr val="005493"/>
                </a:solidFill>
                <a:uFill>
                  <a:solidFill/>
                </a:uFill>
              </a:rPr>
              <a:t>Goal.  </a:t>
            </a:r>
            <a:r>
              <a:rPr sz="2400">
                <a:uFill>
                  <a:solidFill/>
                </a:uFill>
              </a:rPr>
              <a:t>Given an array of </a:t>
            </a:r>
            <a:r>
              <a:rPr sz="2400" i="1">
                <a:uFill>
                  <a:solidFill>
                    <a:srgbClr val="0048AA"/>
                  </a:solidFill>
                </a:uFill>
                <a:latin typeface="Times New Roman"/>
                <a:ea typeface="Times New Roman"/>
                <a:cs typeface="Times New Roman"/>
                <a:sym typeface="Times New Roman"/>
              </a:rPr>
              <a:t>N</a:t>
            </a:r>
            <a:r>
              <a:rPr sz="2400">
                <a:uFill>
                  <a:solidFill/>
                </a:uFill>
              </a:rPr>
              <a:t> items, find the </a:t>
            </a:r>
            <a:r>
              <a:rPr sz="2400" i="1">
                <a:uFill>
                  <a:solidFill/>
                </a:uFill>
                <a:latin typeface="Times New Roman"/>
                <a:ea typeface="Times New Roman"/>
                <a:cs typeface="Times New Roman"/>
                <a:sym typeface="Times New Roman"/>
              </a:rPr>
              <a:t>k</a:t>
            </a:r>
            <a:r>
              <a:rPr sz="2400" i="1" baseline="30500">
                <a:uFill>
                  <a:solidFill/>
                </a:uFill>
                <a:latin typeface="Times New Roman"/>
                <a:ea typeface="Times New Roman"/>
                <a:cs typeface="Times New Roman"/>
                <a:sym typeface="Times New Roman"/>
              </a:rPr>
              <a:t>th</a:t>
            </a:r>
            <a:r>
              <a:rPr sz="2400">
                <a:uFill>
                  <a:solidFill/>
                </a:uFill>
              </a:rPr>
              <a:t> smallest item.</a:t>
            </a:r>
          </a:p>
          <a:p>
            <a:pPr lvl="0">
              <a:defRPr sz="1800">
                <a:solidFill>
                  <a:srgbClr val="000000"/>
                </a:solidFill>
                <a:uFillTx/>
              </a:defRPr>
            </a:pPr>
            <a:r>
              <a:rPr sz="2400">
                <a:solidFill>
                  <a:srgbClr val="005493"/>
                </a:solidFill>
                <a:uFill>
                  <a:solidFill>
                    <a:srgbClr val="0048AA"/>
                  </a:solidFill>
                </a:uFill>
              </a:rPr>
              <a:t>Ex.  </a:t>
            </a:r>
            <a:r>
              <a:rPr sz="2400">
                <a:uFill>
                  <a:solidFill>
                    <a:srgbClr val="0048AA"/>
                  </a:solidFill>
                </a:uFill>
              </a:rPr>
              <a:t>Min </a:t>
            </a:r>
            <a:r>
              <a:rPr sz="2400">
                <a:uFill>
                  <a:solidFill>
                    <a:srgbClr val="0048AA"/>
                  </a:solidFill>
                </a:uFill>
                <a:latin typeface="Times New Roman"/>
                <a:ea typeface="Times New Roman"/>
                <a:cs typeface="Times New Roman"/>
                <a:sym typeface="Times New Roman"/>
              </a:rPr>
              <a:t>(</a:t>
            </a:r>
            <a:r>
              <a:rPr sz="2400" i="1">
                <a:uFill>
                  <a:solidFill>
                    <a:srgbClr val="0048AA"/>
                  </a:solidFill>
                </a:uFill>
                <a:latin typeface="Times New Roman"/>
                <a:ea typeface="Times New Roman"/>
                <a:cs typeface="Times New Roman"/>
                <a:sym typeface="Times New Roman"/>
              </a:rPr>
              <a:t>k</a:t>
            </a:r>
            <a:r>
              <a:rPr sz="2400">
                <a:uFill>
                  <a:solidFill>
                    <a:srgbClr val="0048AA"/>
                  </a:solidFill>
                </a:uFill>
                <a:latin typeface="Times New Roman"/>
                <a:ea typeface="Times New Roman"/>
                <a:cs typeface="Times New Roman"/>
                <a:sym typeface="Times New Roman"/>
              </a:rPr>
              <a:t> = 0)</a:t>
            </a:r>
            <a:r>
              <a:rPr sz="2400">
                <a:uFill>
                  <a:solidFill>
                    <a:srgbClr val="0048AA"/>
                  </a:solidFill>
                </a:uFill>
              </a:rPr>
              <a:t>, max </a:t>
            </a:r>
            <a:r>
              <a:rPr sz="2400">
                <a:uFill>
                  <a:solidFill>
                    <a:srgbClr val="0048AA"/>
                  </a:solidFill>
                </a:uFill>
                <a:latin typeface="Times New Roman"/>
                <a:ea typeface="Times New Roman"/>
                <a:cs typeface="Times New Roman"/>
                <a:sym typeface="Times New Roman"/>
              </a:rPr>
              <a:t>(</a:t>
            </a:r>
            <a:r>
              <a:rPr sz="2400" i="1">
                <a:uFill>
                  <a:solidFill>
                    <a:srgbClr val="0048AA"/>
                  </a:solidFill>
                </a:uFill>
                <a:latin typeface="Times New Roman"/>
                <a:ea typeface="Times New Roman"/>
                <a:cs typeface="Times New Roman"/>
                <a:sym typeface="Times New Roman"/>
              </a:rPr>
              <a:t>k</a:t>
            </a:r>
            <a:r>
              <a:rPr sz="2400">
                <a:uFill>
                  <a:solidFill>
                    <a:srgbClr val="0048AA"/>
                  </a:solidFill>
                </a:uFill>
                <a:latin typeface="Times New Roman"/>
                <a:ea typeface="Times New Roman"/>
                <a:cs typeface="Times New Roman"/>
                <a:sym typeface="Times New Roman"/>
              </a:rPr>
              <a:t> = </a:t>
            </a:r>
            <a:r>
              <a:rPr sz="2400" i="1">
                <a:uFill>
                  <a:solidFill>
                    <a:srgbClr val="0048AA"/>
                  </a:solidFill>
                </a:uFill>
                <a:latin typeface="Times New Roman"/>
                <a:ea typeface="Times New Roman"/>
                <a:cs typeface="Times New Roman"/>
                <a:sym typeface="Times New Roman"/>
              </a:rPr>
              <a:t>N </a:t>
            </a:r>
            <a:r>
              <a:rPr sz="2400">
                <a:uFill>
                  <a:solidFill>
                    <a:srgbClr val="0048AA"/>
                  </a:solidFill>
                </a:uFill>
                <a:latin typeface="Symbol"/>
                <a:ea typeface="Symbol"/>
                <a:cs typeface="Symbol"/>
                <a:sym typeface="Symbol"/>
              </a:rPr>
              <a:t>-</a:t>
            </a:r>
            <a:r>
              <a:rPr sz="2400" baseline="31999">
                <a:uFill>
                  <a:solidFill>
                    <a:srgbClr val="0048AA"/>
                  </a:solidFill>
                </a:uFill>
                <a:latin typeface="Symbol"/>
                <a:ea typeface="Symbol"/>
                <a:cs typeface="Symbol"/>
                <a:sym typeface="Symbol"/>
              </a:rPr>
              <a:t> </a:t>
            </a:r>
            <a:r>
              <a:rPr sz="2400">
                <a:uFill>
                  <a:solidFill>
                    <a:srgbClr val="0048AA"/>
                  </a:solidFill>
                </a:uFill>
                <a:latin typeface="Times New Roman"/>
                <a:ea typeface="Times New Roman"/>
                <a:cs typeface="Times New Roman"/>
                <a:sym typeface="Times New Roman"/>
              </a:rPr>
              <a:t>1)</a:t>
            </a:r>
            <a:r>
              <a:rPr sz="2400">
                <a:uFill>
                  <a:solidFill>
                    <a:srgbClr val="0048AA"/>
                  </a:solidFill>
                </a:uFill>
              </a:rPr>
              <a:t>, median </a:t>
            </a:r>
            <a:r>
              <a:rPr sz="2400">
                <a:uFill>
                  <a:solidFill>
                    <a:srgbClr val="0048AA"/>
                  </a:solidFill>
                </a:uFill>
                <a:latin typeface="Times New Roman"/>
                <a:ea typeface="Times New Roman"/>
                <a:cs typeface="Times New Roman"/>
                <a:sym typeface="Times New Roman"/>
              </a:rPr>
              <a:t>(</a:t>
            </a:r>
            <a:r>
              <a:rPr sz="2400" i="1">
                <a:uFill>
                  <a:solidFill>
                    <a:srgbClr val="0048AA"/>
                  </a:solidFill>
                </a:uFill>
                <a:latin typeface="Times New Roman"/>
                <a:ea typeface="Times New Roman"/>
                <a:cs typeface="Times New Roman"/>
                <a:sym typeface="Times New Roman"/>
              </a:rPr>
              <a:t>k</a:t>
            </a:r>
            <a:r>
              <a:rPr sz="2400">
                <a:uFill>
                  <a:solidFill>
                    <a:srgbClr val="0048AA"/>
                  </a:solidFill>
                </a:uFill>
                <a:latin typeface="Times New Roman"/>
                <a:ea typeface="Times New Roman"/>
                <a:cs typeface="Times New Roman"/>
                <a:sym typeface="Times New Roman"/>
              </a:rPr>
              <a:t> = </a:t>
            </a:r>
            <a:r>
              <a:rPr sz="2400" i="1">
                <a:uFill>
                  <a:solidFill>
                    <a:srgbClr val="0048AA"/>
                  </a:solidFill>
                </a:uFill>
                <a:latin typeface="Times New Roman"/>
                <a:ea typeface="Times New Roman"/>
                <a:cs typeface="Times New Roman"/>
                <a:sym typeface="Times New Roman"/>
              </a:rPr>
              <a:t>N</a:t>
            </a:r>
            <a:r>
              <a:rPr sz="2400" i="1" baseline="-5999">
                <a:uFill>
                  <a:solidFill>
                    <a:srgbClr val="0048AA"/>
                  </a:solidFill>
                </a:uFill>
                <a:latin typeface="Times New Roman"/>
                <a:ea typeface="Times New Roman"/>
                <a:cs typeface="Times New Roman"/>
                <a:sym typeface="Times New Roman"/>
              </a:rPr>
              <a:t> </a:t>
            </a:r>
            <a:r>
              <a:rPr sz="2400">
                <a:uFill>
                  <a:solidFill>
                    <a:srgbClr val="0048AA"/>
                  </a:solidFill>
                </a:uFill>
                <a:latin typeface="Times New Roman"/>
                <a:ea typeface="Times New Roman"/>
                <a:cs typeface="Times New Roman"/>
                <a:sym typeface="Times New Roman"/>
              </a:rPr>
              <a:t>/</a:t>
            </a:r>
            <a:r>
              <a:rPr sz="2400" i="1" baseline="-5999">
                <a:uFill>
                  <a:solidFill>
                    <a:srgbClr val="0048AA"/>
                  </a:solidFill>
                </a:uFill>
                <a:latin typeface="Times New Roman"/>
                <a:ea typeface="Times New Roman"/>
                <a:cs typeface="Times New Roman"/>
                <a:sym typeface="Times New Roman"/>
              </a:rPr>
              <a:t> </a:t>
            </a:r>
            <a:r>
              <a:rPr sz="2400">
                <a:uFill>
                  <a:solidFill>
                    <a:srgbClr val="0048AA"/>
                  </a:solidFill>
                </a:uFill>
                <a:latin typeface="Times New Roman"/>
                <a:ea typeface="Times New Roman"/>
                <a:cs typeface="Times New Roman"/>
                <a:sym typeface="Times New Roman"/>
              </a:rPr>
              <a:t>2)</a:t>
            </a:r>
            <a:r>
              <a:rPr sz="2400">
                <a:uFill>
                  <a:solidFill>
                    <a:srgbClr val="0048AA"/>
                  </a:solidFill>
                </a:uFill>
              </a:rPr>
              <a:t>.</a:t>
            </a: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Applications.</a:t>
            </a:r>
          </a:p>
          <a:p>
            <a:pPr lvl="1">
              <a:defRPr sz="1800">
                <a:uFillTx/>
              </a:defRPr>
            </a:pPr>
            <a:r>
              <a:rPr sz="2400">
                <a:uFill>
                  <a:solidFill/>
                </a:uFill>
              </a:rPr>
              <a:t>Order statistics.</a:t>
            </a:r>
          </a:p>
          <a:p>
            <a:pPr lvl="1">
              <a:defRPr sz="1800">
                <a:uFillTx/>
              </a:defRPr>
            </a:pPr>
            <a:r>
              <a:rPr sz="2400">
                <a:uFill>
                  <a:solidFill/>
                </a:uFill>
              </a:rPr>
              <a:t>Find the "top </a:t>
            </a:r>
            <a:r>
              <a:rPr sz="2400" i="1">
                <a:uFill>
                  <a:solidFill/>
                </a:uFill>
                <a:latin typeface="Times New Roman"/>
                <a:ea typeface="Times New Roman"/>
                <a:cs typeface="Times New Roman"/>
                <a:sym typeface="Times New Roman"/>
              </a:rPr>
              <a:t>k</a:t>
            </a:r>
            <a:r>
              <a:rPr sz="2400">
                <a:uFill>
                  <a:solidFill/>
                </a:uFill>
              </a:rPr>
              <a:t>."</a:t>
            </a:r>
          </a:p>
          <a:p>
            <a:pPr lvl="0">
              <a:defRPr sz="1800">
                <a:solidFill>
                  <a:srgbClr val="000000"/>
                </a:solidFill>
                <a:uFillTx/>
              </a:defRPr>
            </a:pPr>
            <a:br>
              <a:rPr sz="2400">
                <a:uFill>
                  <a:solidFill/>
                </a:uFill>
              </a:rPr>
            </a:br>
            <a:r>
              <a:rPr sz="2400">
                <a:solidFill>
                  <a:srgbClr val="005493"/>
                </a:solidFill>
                <a:uFill>
                  <a:solidFill/>
                </a:uFill>
              </a:rPr>
              <a:t>Use theory as a guide.</a:t>
            </a:r>
          </a:p>
          <a:p>
            <a:pPr lvl="1">
              <a:defRPr sz="1800">
                <a:uFillTx/>
              </a:defRPr>
            </a:pPr>
            <a:r>
              <a:rPr sz="2400">
                <a:uFill>
                  <a:solidFill/>
                </a:uFill>
              </a:rPr>
              <a:t>Easy </a:t>
            </a: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log </a:t>
            </a:r>
            <a:r>
              <a:rPr sz="2400" i="1">
                <a:uFill>
                  <a:solidFill/>
                </a:uFill>
                <a:latin typeface="Times New Roman"/>
                <a:ea typeface="Times New Roman"/>
                <a:cs typeface="Times New Roman"/>
                <a:sym typeface="Times New Roman"/>
              </a:rPr>
              <a:t>N</a:t>
            </a:r>
            <a:r>
              <a:rPr sz="2400">
                <a:uFill>
                  <a:solidFill/>
                </a:uFill>
              </a:rPr>
              <a:t> upper bound.  How?</a:t>
            </a:r>
          </a:p>
          <a:p>
            <a:pPr lvl="1">
              <a:defRPr sz="1800">
                <a:uFillTx/>
              </a:defRPr>
            </a:pPr>
            <a:r>
              <a:rPr sz="2400">
                <a:uFill>
                  <a:solidFill/>
                </a:uFill>
              </a:rPr>
              <a:t>Easy </a:t>
            </a:r>
            <a:r>
              <a:rPr sz="2400" i="1">
                <a:uFill>
                  <a:solidFill/>
                </a:uFill>
                <a:latin typeface="Times New Roman"/>
                <a:ea typeface="Times New Roman"/>
                <a:cs typeface="Times New Roman"/>
                <a:sym typeface="Times New Roman"/>
              </a:rPr>
              <a:t>N</a:t>
            </a:r>
            <a:r>
              <a:rPr sz="2400">
                <a:uFill>
                  <a:solidFill/>
                </a:uFill>
              </a:rPr>
              <a:t> upper bound for </a:t>
            </a:r>
            <a:r>
              <a:rPr sz="2400" i="1">
                <a:uFill>
                  <a:solidFill/>
                </a:uFill>
                <a:latin typeface="Times New Roman"/>
                <a:ea typeface="Times New Roman"/>
                <a:cs typeface="Times New Roman"/>
                <a:sym typeface="Times New Roman"/>
              </a:rPr>
              <a:t>k</a:t>
            </a:r>
            <a:r>
              <a:rPr sz="2400">
                <a:uFill>
                  <a:solidFill/>
                </a:uFill>
                <a:latin typeface="Times New Roman"/>
                <a:ea typeface="Times New Roman"/>
                <a:cs typeface="Times New Roman"/>
                <a:sym typeface="Times New Roman"/>
              </a:rPr>
              <a:t> = 1, 2, 3</a:t>
            </a:r>
            <a:r>
              <a:rPr sz="2400">
                <a:uFill>
                  <a:solidFill/>
                </a:uFill>
              </a:rPr>
              <a:t>.  How?</a:t>
            </a:r>
          </a:p>
          <a:p>
            <a:pPr lvl="1">
              <a:defRPr sz="1800">
                <a:uFillTx/>
              </a:defRPr>
            </a:pPr>
            <a:r>
              <a:rPr sz="2400">
                <a:uFill>
                  <a:solidFill/>
                </a:uFill>
              </a:rPr>
              <a:t>Easy </a:t>
            </a:r>
            <a:r>
              <a:rPr sz="2400" i="1">
                <a:uFill>
                  <a:solidFill/>
                </a:uFill>
                <a:latin typeface="Times New Roman"/>
                <a:ea typeface="Times New Roman"/>
                <a:cs typeface="Times New Roman"/>
                <a:sym typeface="Times New Roman"/>
              </a:rPr>
              <a:t>N</a:t>
            </a:r>
            <a:r>
              <a:rPr sz="2400">
                <a:uFill>
                  <a:solidFill/>
                </a:uFill>
              </a:rPr>
              <a:t> lower bound.  Why?</a:t>
            </a: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uFill>
              </a:rPr>
              <a:t>Which is true?</a:t>
            </a:r>
          </a:p>
          <a:p>
            <a:pPr lvl="1">
              <a:defRPr sz="1800">
                <a:uFillTx/>
              </a:defRPr>
            </a:pP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log </a:t>
            </a:r>
            <a:r>
              <a:rPr sz="2400" i="1">
                <a:uFill>
                  <a:solidFill/>
                </a:uFill>
                <a:latin typeface="Times New Roman"/>
                <a:ea typeface="Times New Roman"/>
                <a:cs typeface="Times New Roman"/>
                <a:sym typeface="Times New Roman"/>
              </a:rPr>
              <a:t>N</a:t>
            </a:r>
            <a:r>
              <a:rPr sz="2400">
                <a:uFill>
                  <a:solidFill/>
                </a:uFill>
              </a:rPr>
              <a:t> lower bound?</a:t>
            </a:r>
            <a:endParaRPr sz="2400">
              <a:uFill>
                <a:solidFill/>
              </a:uFill>
              <a:latin typeface="Times New Roman"/>
              <a:ea typeface="Times New Roman"/>
              <a:cs typeface="Times New Roman"/>
              <a:sym typeface="Times New Roman"/>
            </a:endParaRPr>
          </a:p>
          <a:p>
            <a:pPr lvl="1">
              <a:defRPr sz="1800">
                <a:uFillTx/>
              </a:defRPr>
            </a:pPr>
            <a:r>
              <a:rPr sz="2400" i="1">
                <a:uFill>
                  <a:solidFill/>
                </a:uFill>
                <a:latin typeface="Times New Roman"/>
                <a:ea typeface="Times New Roman"/>
                <a:cs typeface="Times New Roman"/>
                <a:sym typeface="Times New Roman"/>
              </a:rPr>
              <a:t>N</a:t>
            </a:r>
            <a:r>
              <a:rPr sz="2400">
                <a:uFill>
                  <a:solidFill/>
                </a:uFill>
              </a:rPr>
              <a:t> upper bound?</a:t>
            </a:r>
          </a:p>
        </p:txBody>
      </p:sp>
      <p:grpSp>
        <p:nvGrpSpPr>
          <p:cNvPr id="400" name="Group 400"/>
          <p:cNvGrpSpPr/>
          <p:nvPr/>
        </p:nvGrpSpPr>
        <p:grpSpPr>
          <a:xfrm>
            <a:off x="4949491" y="7912100"/>
            <a:ext cx="4182469" cy="330200"/>
            <a:chOff x="0" y="0"/>
            <a:chExt cx="4182467" cy="330200"/>
          </a:xfrm>
        </p:grpSpPr>
        <p:sp>
          <p:nvSpPr>
            <p:cNvPr id="398" name="Shape 398"/>
            <p:cNvSpPr/>
            <p:nvPr/>
          </p:nvSpPr>
          <p:spPr>
            <a:xfrm>
              <a:off x="981408" y="0"/>
              <a:ext cx="320106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is selection as hard as sorting?</a:t>
              </a:r>
            </a:p>
          </p:txBody>
        </p:sp>
        <p:sp>
          <p:nvSpPr>
            <p:cNvPr id="399" name="Shape 399"/>
            <p:cNvSpPr/>
            <p:nvPr/>
          </p:nvSpPr>
          <p:spPr>
            <a:xfrm>
              <a:off x="0" y="127000"/>
              <a:ext cx="867109" cy="12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403" name="Group 403"/>
          <p:cNvGrpSpPr/>
          <p:nvPr/>
        </p:nvGrpSpPr>
        <p:grpSpPr>
          <a:xfrm>
            <a:off x="4949491" y="8407400"/>
            <a:ext cx="4295578" cy="330200"/>
            <a:chOff x="0" y="0"/>
            <a:chExt cx="4295576" cy="330200"/>
          </a:xfrm>
        </p:grpSpPr>
        <p:sp>
          <p:nvSpPr>
            <p:cNvPr id="401" name="Shape 401"/>
            <p:cNvSpPr/>
            <p:nvPr/>
          </p:nvSpPr>
          <p:spPr>
            <a:xfrm>
              <a:off x="981408" y="0"/>
              <a:ext cx="3314169"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is there a linear-time algorithm?</a:t>
              </a:r>
            </a:p>
          </p:txBody>
        </p:sp>
        <p:sp>
          <p:nvSpPr>
            <p:cNvPr id="402" name="Shape 402"/>
            <p:cNvSpPr/>
            <p:nvPr/>
          </p:nvSpPr>
          <p:spPr>
            <a:xfrm>
              <a:off x="0" y="152400"/>
              <a:ext cx="867109" cy="12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97">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397">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9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9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9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9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9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97">
                                            <p:txEl>
                                              <p:pRg st="9" end="9"/>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 nodeType="afterEffect">
                                  <p:stCondLst>
                                    <p:cond delay="0"/>
                                  </p:stCondLst>
                                  <p:iterate>
                                    <p:tmAbs val="0"/>
                                  </p:iterate>
                                  <p:childTnLst>
                                    <p:set>
                                      <p:cBhvr>
                                        <p:cTn id="39" fill="hold"/>
                                        <p:tgtEl>
                                          <p:spTgt spid="397">
                                            <p:txEl>
                                              <p:pRg st="10" end="10"/>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2" nodeType="afterEffect">
                                  <p:stCondLst>
                                    <p:cond delay="0"/>
                                  </p:stCondLst>
                                  <p:iterate>
                                    <p:tmAbs val="0"/>
                                  </p:iterate>
                                  <p:childTnLst>
                                    <p:set>
                                      <p:cBhvr>
                                        <p:cTn id="42" fill="hold"/>
                                        <p:tgtEl>
                                          <p:spTgt spid="40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 nodeType="afterEffect">
                                  <p:stCondLst>
                                    <p:cond delay="0"/>
                                  </p:stCondLst>
                                  <p:iterate>
                                    <p:tmAbs val="0"/>
                                  </p:iterate>
                                  <p:childTnLst>
                                    <p:set>
                                      <p:cBhvr>
                                        <p:cTn id="45" fill="hold"/>
                                        <p:tgtEl>
                                          <p:spTgt spid="397">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3" nodeType="afterEffect">
                                  <p:stCondLst>
                                    <p:cond delay="0"/>
                                  </p:stCondLst>
                                  <p:iterate>
                                    <p:tmAbs val="0"/>
                                  </p:iterate>
                                  <p:childTnLst>
                                    <p:set>
                                      <p:cBhvr>
                                        <p:cTn id="48" fill="hold"/>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1" build="p" bldLvl="5" animBg="1" advAuto="0"/>
      <p:bldP spid="400" grpId="2" animBg="1" advAuto="0"/>
      <p:bldP spid="403" grpId="3"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7" name="Shape 40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D81E00"/>
                  </a:solidFill>
                </a:uFill>
              </a:rPr>
              <a:t>Partition</a:t>
            </a:r>
            <a:r>
              <a:rPr sz="2400">
                <a:solidFill>
                  <a:srgbClr val="005493"/>
                </a:solidFill>
                <a:uFill>
                  <a:solidFill>
                    <a:srgbClr val="0048AA"/>
                  </a:solidFill>
                </a:uFill>
              </a:rPr>
              <a:t> array so that:</a:t>
            </a:r>
          </a:p>
          <a:p>
            <a:pPr lvl="1">
              <a:defRPr sz="1800">
                <a:uFillTx/>
              </a:defRPr>
            </a:pPr>
            <a:r>
              <a:rPr sz="2400">
                <a:uFill>
                  <a:solidFill/>
                </a:uFill>
              </a:rPr>
              <a:t>Entry </a:t>
            </a:r>
            <a:r>
              <a:rPr sz="2000">
                <a:uFill>
                  <a:solidFill/>
                </a:uFill>
                <a:latin typeface="Lucida Sans Typewriter Regular"/>
                <a:ea typeface="Lucida Sans Typewriter Regular"/>
                <a:cs typeface="Lucida Sans Typewriter Regular"/>
                <a:sym typeface="Lucida Sans Typewriter Regular"/>
              </a:rPr>
              <a:t>a[j]</a:t>
            </a:r>
            <a:r>
              <a:rPr sz="2400">
                <a:uFill>
                  <a:solidFill/>
                </a:uFill>
              </a:rPr>
              <a:t> is in place.</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No larger entry to the left of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No smaller entry to the right of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0">
              <a:defRPr sz="1800">
                <a:solidFill>
                  <a:srgbClr val="000000"/>
                </a:solidFill>
                <a:uFillTx/>
              </a:defRPr>
            </a:pPr>
            <a:endParaRPr sz="2400">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Repeat</a:t>
            </a:r>
            <a:r>
              <a:rPr sz="2400">
                <a:uFill>
                  <a:solidFill>
                    <a:srgbClr val="0048AA"/>
                  </a:solidFill>
                </a:uFill>
              </a:rPr>
              <a:t> in </a:t>
            </a:r>
            <a:r>
              <a:rPr sz="2400">
                <a:solidFill>
                  <a:srgbClr val="8D3124"/>
                </a:solidFill>
                <a:uFill>
                  <a:solidFill>
                    <a:srgbClr val="8D3124"/>
                  </a:solidFill>
                </a:uFill>
              </a:rPr>
              <a:t>one</a:t>
            </a:r>
            <a:r>
              <a:rPr sz="2400">
                <a:uFill>
                  <a:solidFill>
                    <a:srgbClr val="0048AA"/>
                  </a:solidFill>
                </a:uFill>
              </a:rPr>
              <a:t> subarray, depending on </a:t>
            </a:r>
            <a:r>
              <a:rPr sz="2000">
                <a:uFill>
                  <a:solidFill>
                    <a:srgbClr val="0048AA"/>
                  </a:solidFill>
                </a:uFill>
                <a:latin typeface="Lucida Sans Typewriter Regular"/>
                <a:ea typeface="Lucida Sans Typewriter Regular"/>
                <a:cs typeface="Lucida Sans Typewriter Regular"/>
                <a:sym typeface="Lucida Sans Typewriter Regular"/>
              </a:rPr>
              <a:t>j</a:t>
            </a:r>
            <a:r>
              <a:rPr sz="2400">
                <a:uFill>
                  <a:solidFill>
                    <a:srgbClr val="0048AA"/>
                  </a:solidFill>
                </a:uFill>
              </a:rPr>
              <a:t>; finished when </a:t>
            </a:r>
            <a:r>
              <a:rPr sz="2000">
                <a:uFill>
                  <a:solidFill>
                    <a:srgbClr val="0048AA"/>
                  </a:solidFill>
                </a:uFill>
                <a:latin typeface="Lucida Sans Typewriter Regular"/>
                <a:ea typeface="Lucida Sans Typewriter Regular"/>
                <a:cs typeface="Lucida Sans Typewriter Regular"/>
                <a:sym typeface="Lucida Sans Typewriter Regular"/>
              </a:rPr>
              <a:t>j</a:t>
            </a:r>
            <a:r>
              <a:rPr sz="2400">
                <a:uFill>
                  <a:solidFill>
                    <a:srgbClr val="0048AA"/>
                  </a:solidFill>
                </a:uFill>
              </a:rPr>
              <a:t> equals </a:t>
            </a:r>
            <a:r>
              <a:rPr sz="2000">
                <a:uFill>
                  <a:solidFill>
                    <a:srgbClr val="0048AA"/>
                  </a:solidFill>
                </a:uFill>
                <a:latin typeface="Lucida Sans Typewriter Regular"/>
                <a:ea typeface="Lucida Sans Typewriter Regular"/>
                <a:cs typeface="Lucida Sans Typewriter Regular"/>
                <a:sym typeface="Lucida Sans Typewriter Regular"/>
              </a:rPr>
              <a:t>k</a:t>
            </a:r>
            <a:r>
              <a:rPr sz="2400">
                <a:uFill>
                  <a:solidFill/>
                </a:uFill>
              </a:rPr>
              <a:t>.</a:t>
            </a:r>
          </a:p>
        </p:txBody>
      </p:sp>
      <p:sp>
        <p:nvSpPr>
          <p:cNvPr id="408" name="Shape 40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56</a:t>
            </a:fld>
            <a:endParaRPr sz="1200">
              <a:uFill>
                <a:solidFill/>
              </a:uFill>
            </a:endParaRPr>
          </a:p>
        </p:txBody>
      </p:sp>
      <p:sp>
        <p:nvSpPr>
          <p:cNvPr id="409" name="Shape 409"/>
          <p:cNvSpPr>
            <a:spLocks noGrp="1"/>
          </p:cNvSpPr>
          <p:nvPr>
            <p:ph type="title"/>
          </p:nvPr>
        </p:nvSpPr>
        <p:spPr>
          <a:prstGeom prst="rect">
            <a:avLst/>
          </a:prstGeom>
        </p:spPr>
        <p:txBody>
          <a:bodyPr/>
          <a:lstStyle/>
          <a:p>
            <a:pPr lvl="0">
              <a:defRPr sz="1800">
                <a:uFillTx/>
              </a:defRPr>
            </a:pPr>
            <a:r>
              <a:rPr sz="2800">
                <a:uFill>
                  <a:solidFill/>
                </a:uFill>
              </a:rPr>
              <a:t>Quick-select</a:t>
            </a:r>
          </a:p>
        </p:txBody>
      </p:sp>
      <p:grpSp>
        <p:nvGrpSpPr>
          <p:cNvPr id="417" name="Group 417"/>
          <p:cNvGrpSpPr/>
          <p:nvPr/>
        </p:nvGrpSpPr>
        <p:grpSpPr>
          <a:xfrm>
            <a:off x="952500" y="4711700"/>
            <a:ext cx="11645900" cy="5153660"/>
            <a:chOff x="0" y="0"/>
            <a:chExt cx="11645900" cy="5153659"/>
          </a:xfrm>
        </p:grpSpPr>
        <p:sp>
          <p:nvSpPr>
            <p:cNvPr id="410" name="Shape 410"/>
            <p:cNvSpPr/>
            <p:nvPr/>
          </p:nvSpPr>
          <p:spPr>
            <a:xfrm>
              <a:off x="0" y="0"/>
              <a:ext cx="7848600" cy="5153660"/>
            </a:xfrm>
            <a:prstGeom prst="rect">
              <a:avLst/>
            </a:prstGeom>
            <a:solidFill>
              <a:srgbClr val="CBCBCB"/>
            </a:solid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public static Comparable </a:t>
              </a:r>
              <a:r>
                <a:rPr>
                  <a:uFill>
                    <a:solidFill>
                      <a:srgbClr val="000007"/>
                    </a:solidFill>
                  </a:uFill>
                  <a:latin typeface="Lucida Sans Typewriter Regular"/>
                  <a:ea typeface="Lucida Sans Typewriter Regular"/>
                  <a:cs typeface="Lucida Sans Typewriter Regular"/>
                  <a:sym typeface="Lucida Sans Typewriter Regular"/>
                </a:rPr>
                <a:t>select</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Comparable</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int </a:t>
              </a:r>
              <a:r>
                <a:rPr>
                  <a:uFill>
                    <a:solidFill>
                      <a:srgbClr val="000007"/>
                    </a:solidFill>
                  </a:uFill>
                  <a:latin typeface="Lucida Sans Typewriter Regular"/>
                  <a:ea typeface="Lucida Sans Typewriter Regular"/>
                  <a:cs typeface="Lucida Sans Typewriter Regular"/>
                  <a:sym typeface="Lucida Sans Typewriter Regular"/>
                </a:rPr>
                <a:t>k</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StdRandom</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shuffle</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a:t>
              </a:r>
              <a:r>
                <a:rPr>
                  <a:uFill>
                    <a:solidFill>
                      <a:srgbClr val="000007"/>
                    </a:solidFill>
                  </a:uFill>
                  <a:latin typeface="Lucida Sans Typewriter Regular"/>
                  <a:ea typeface="Lucida Sans Typewriter Regular"/>
                  <a:cs typeface="Lucida Sans Typewriter Regular"/>
                  <a:sym typeface="Lucida Sans Typewriter Regular"/>
                </a:rPr>
                <a:t>lo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AB4BAA"/>
                    </a:solidFill>
                  </a:uFill>
                  <a:latin typeface="Lucida Sans Typewriter Regular"/>
                  <a:ea typeface="Lucida Sans Typewriter Regular"/>
                  <a:cs typeface="Lucida Sans Typewriter Regular"/>
                  <a:sym typeface="Lucida Sans Typewriter Regular"/>
                </a:rPr>
                <a:t>0</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433FF"/>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hi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length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AB4BAA"/>
                    </a:solidFill>
                  </a:uFill>
                  <a:latin typeface="Lucida Sans Typewriter Regular"/>
                  <a:ea typeface="Lucida Sans Typewriter Regular"/>
                  <a:cs typeface="Lucida Sans Typewriter Regular"/>
                  <a:sym typeface="Lucida Sans Typewriter Regular"/>
                </a:rPr>
                <a:t>1</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while </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hi </a:t>
              </a:r>
              <a:r>
                <a:rPr>
                  <a:uFill>
                    <a:solidFill>
                      <a:srgbClr val="AE2600"/>
                    </a:solidFill>
                  </a:uFill>
                  <a:latin typeface="Lucida Sans Typewriter Regular"/>
                  <a:ea typeface="Lucida Sans Typewriter Regular"/>
                  <a:cs typeface="Lucida Sans Typewriter Regular"/>
                  <a:sym typeface="Lucida Sans Typewriter Regular"/>
                </a:rPr>
                <a:t>&gt; </a:t>
              </a:r>
              <a:r>
                <a:rPr>
                  <a:uFill>
                    <a:solidFill>
                      <a:srgbClr val="000007"/>
                    </a:solidFill>
                  </a:uFill>
                  <a:latin typeface="Lucida Sans Typewriter Regular"/>
                  <a:ea typeface="Lucida Sans Typewriter Regular"/>
                  <a:cs typeface="Lucida Sans Typewriter Regular"/>
                  <a:sym typeface="Lucida Sans Typewriter Regular"/>
                </a:rPr>
                <a:t>lo</a:t>
              </a:r>
              <a:r>
                <a:rPr>
                  <a:uFill>
                    <a:solidFill>
                      <a:srgbClr val="AE2600"/>
                    </a:solidFill>
                  </a:uFill>
                  <a:latin typeface="Lucida Sans Typewriter Regular"/>
                  <a:ea typeface="Lucida Sans Typewriter Regular"/>
                  <a:cs typeface="Lucida Sans Typewriter Regular"/>
                  <a:sym typeface="Lucida Sans Typewriter Regular"/>
                </a:rPr>
                <a:t>)</a:t>
              </a:r>
              <a:br>
                <a:rPr>
                  <a:uFill>
                    <a:solidFill>
                      <a:srgbClr val="AE2600"/>
                    </a:solidFill>
                  </a:uFill>
                  <a:latin typeface="Lucida Sans Typewriter Regular"/>
                  <a:ea typeface="Lucida Sans Typewriter Regular"/>
                  <a:cs typeface="Lucida Sans Typewriter Regular"/>
                  <a:sym typeface="Lucida Sans Typewriter Regular"/>
                </a:rPr>
              </a:b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int </a:t>
              </a:r>
              <a:r>
                <a:rPr>
                  <a:uFill>
                    <a:solidFill>
                      <a:srgbClr val="000007"/>
                    </a:solidFill>
                  </a:uFill>
                  <a:latin typeface="Lucida Sans Typewriter Regular"/>
                  <a:ea typeface="Lucida Sans Typewriter Regular"/>
                  <a:cs typeface="Lucida Sans Typewriter Regular"/>
                  <a:sym typeface="Lucida Sans Typewriter Regular"/>
                </a:rPr>
                <a:t>j </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partition</a:t>
              </a:r>
              <a:r>
                <a:rPr>
                  <a:uFill>
                    <a:solidFill>
                      <a:srgbClr val="AE2600"/>
                    </a:solidFill>
                  </a:uFill>
                  <a:latin typeface="Lucida Sans Typewriter Regular"/>
                  <a:ea typeface="Lucida Sans Typewriter Regular"/>
                  <a:cs typeface="Lucida Sans Typewriter Regular"/>
                  <a:sym typeface="Lucida Sans Typewriter Regular"/>
                </a:rPr>
                <a:t>(</a:t>
              </a:r>
              <a:r>
                <a:rPr>
                  <a:uFill>
                    <a:solidFill>
                      <a:srgbClr val="000007"/>
                    </a:solidFill>
                  </a:uFill>
                  <a:latin typeface="Lucida Sans Typewriter Regular"/>
                  <a:ea typeface="Lucida Sans Typewriter Regular"/>
                  <a:cs typeface="Lucida Sans Typewriter Regular"/>
                  <a:sym typeface="Lucida Sans Typewriter Regular"/>
                </a:rPr>
                <a:t>a</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lo</a:t>
              </a: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hi</a:t>
              </a:r>
              <a:r>
                <a:rPr>
                  <a:uFill>
                    <a:solidFill>
                      <a:srgbClr val="AE2600"/>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a:t>
              </a:r>
              <a:r>
                <a:rPr>
                  <a:uFill>
                    <a:solidFill>
                      <a:srgbClr val="0433FF"/>
                    </a:solidFill>
                  </a:uFill>
                  <a:latin typeface="Lucida Sans Typewriter Regular"/>
                  <a:ea typeface="Lucida Sans Typewriter Regular"/>
                  <a:cs typeface="Lucida Sans Typewriter Regular"/>
                  <a:sym typeface="Lucida Sans Typewriter Regular"/>
                </a:rPr>
                <a:t>if      (j &lt; k) lo = j + 1;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else if (j &gt; k) hi = j - 1;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else            return a[k];</a:t>
              </a:r>
              <a:endParaRPr>
                <a:uFill>
                  <a:solidFill>
                    <a:srgbClr val="AE2600"/>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AE2600"/>
                    </a:solidFill>
                  </a:uFill>
                  <a:latin typeface="Lucida Sans Typewriter Regular"/>
                  <a:ea typeface="Lucida Sans Typewriter Regular"/>
                  <a:cs typeface="Lucida Sans Typewriter Regular"/>
                  <a:sym typeface="Lucida Sans Typewriter Regular"/>
                </a:rPr>
                <a:t>    </a:t>
              </a:r>
              <a:r>
                <a:rPr>
                  <a:uFill>
                    <a:solidFill>
                      <a:srgbClr val="000007"/>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    return a[k];</a:t>
              </a:r>
            </a:p>
            <a:p>
              <a:pPr marL="0" marR="0" lvl="0">
                <a:lnSpc>
                  <a:spcPct val="140000"/>
                </a:lnSpc>
                <a:defRPr sz="1800">
                  <a:solidFill>
                    <a:srgbClr val="000000"/>
                  </a:solidFill>
                  <a:uFillTx/>
                </a:defRPr>
              </a:pPr>
              <a:r>
                <a:rPr>
                  <a:uFill>
                    <a:solidFill>
                      <a:srgbClr val="000007"/>
                    </a:solidFill>
                  </a:uFill>
                  <a:latin typeface="Lucida Sans Typewriter Regular"/>
                  <a:ea typeface="Lucida Sans Typewriter Regular"/>
                  <a:cs typeface="Lucida Sans Typewriter Regular"/>
                  <a:sym typeface="Lucida Sans Typewriter Regular"/>
                </a:rPr>
                <a:t>}</a:t>
              </a:r>
            </a:p>
          </p:txBody>
        </p:sp>
        <p:sp>
          <p:nvSpPr>
            <p:cNvPr id="411" name="Shape 411"/>
            <p:cNvSpPr/>
            <p:nvPr/>
          </p:nvSpPr>
          <p:spPr>
            <a:xfrm>
              <a:off x="7607300" y="1803400"/>
              <a:ext cx="4038600" cy="15113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412" name="droppedImage.pdf"/>
            <p:cNvPicPr/>
            <p:nvPr/>
          </p:nvPicPr>
          <p:blipFill>
            <a:blip r:embed="rId2">
              <a:extLst/>
            </a:blip>
            <a:srcRect l="14690" t="57789" b="10549"/>
            <a:stretch>
              <a:fillRect/>
            </a:stretch>
          </p:blipFill>
          <p:spPr>
            <a:xfrm>
              <a:off x="7718220" y="2019300"/>
              <a:ext cx="3827171" cy="1079500"/>
            </a:xfrm>
            <a:prstGeom prst="rect">
              <a:avLst/>
            </a:prstGeom>
            <a:ln w="12700" cap="flat">
              <a:noFill/>
              <a:round/>
            </a:ln>
            <a:effectLst/>
          </p:spPr>
        </p:pic>
        <p:sp>
          <p:nvSpPr>
            <p:cNvPr id="413" name="Shape 413"/>
            <p:cNvSpPr/>
            <p:nvPr/>
          </p:nvSpPr>
          <p:spPr>
            <a:xfrm>
              <a:off x="8116341" y="609600"/>
              <a:ext cx="1651362" cy="673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lgn="ctr">
                <a:defRPr sz="1800">
                  <a:solidFill>
                    <a:srgbClr val="000000"/>
                  </a:solidFill>
                  <a:uFillTx/>
                </a:defRPr>
              </a:pPr>
              <a:r>
                <a:rPr sz="1600">
                  <a:solidFill>
                    <a:srgbClr val="8D3124"/>
                  </a:solidFill>
                  <a:uFill>
                    <a:solidFill>
                      <a:srgbClr val="C64941"/>
                    </a:solidFill>
                  </a:uFill>
                </a:rPr>
                <a:t>if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a[k]</a:t>
              </a:r>
              <a:r>
                <a:rPr sz="1600">
                  <a:solidFill>
                    <a:srgbClr val="8D3124"/>
                  </a:solidFill>
                  <a:uFill>
                    <a:solidFill>
                      <a:srgbClr val="C64941"/>
                    </a:solidFill>
                  </a:uFill>
                </a:rPr>
                <a:t> is here</a:t>
              </a:r>
            </a:p>
            <a:p>
              <a:pPr lvl="0" algn="ctr">
                <a:defRPr sz="1800">
                  <a:solidFill>
                    <a:srgbClr val="000000"/>
                  </a:solidFill>
                  <a:uFillTx/>
                </a:defRPr>
              </a:pPr>
              <a:r>
                <a:rPr sz="1600">
                  <a:solidFill>
                    <a:srgbClr val="8D3124"/>
                  </a:solidFill>
                  <a:uFill>
                    <a:solidFill>
                      <a:srgbClr val="C64941"/>
                    </a:solidFill>
                  </a:uFill>
                </a:rPr>
                <a:t>set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hi</a:t>
              </a:r>
              <a:r>
                <a:rPr sz="1600">
                  <a:solidFill>
                    <a:srgbClr val="8D3124"/>
                  </a:solidFill>
                  <a:uFill>
                    <a:solidFill>
                      <a:srgbClr val="C64941"/>
                    </a:solidFill>
                  </a:uFill>
                </a:rPr>
                <a:t> to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j-1</a:t>
              </a:r>
            </a:p>
          </p:txBody>
        </p:sp>
        <p:sp>
          <p:nvSpPr>
            <p:cNvPr id="414" name="Shape 414"/>
            <p:cNvSpPr/>
            <p:nvPr/>
          </p:nvSpPr>
          <p:spPr>
            <a:xfrm flipH="1" flipV="1">
              <a:off x="8635999" y="1308100"/>
              <a:ext cx="215901" cy="68580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15" name="Shape 415"/>
            <p:cNvSpPr/>
            <p:nvPr/>
          </p:nvSpPr>
          <p:spPr>
            <a:xfrm>
              <a:off x="9945141" y="609600"/>
              <a:ext cx="1651362" cy="673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lgn="ctr">
                <a:defRPr sz="1800">
                  <a:solidFill>
                    <a:srgbClr val="000000"/>
                  </a:solidFill>
                  <a:uFillTx/>
                </a:defRPr>
              </a:pPr>
              <a:r>
                <a:rPr sz="1600">
                  <a:solidFill>
                    <a:srgbClr val="8D3124"/>
                  </a:solidFill>
                  <a:uFill>
                    <a:solidFill>
                      <a:srgbClr val="C64941"/>
                    </a:solidFill>
                  </a:uFill>
                </a:rPr>
                <a:t>if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a[k]</a:t>
              </a:r>
              <a:r>
                <a:rPr sz="1600">
                  <a:solidFill>
                    <a:srgbClr val="8D3124"/>
                  </a:solidFill>
                  <a:uFill>
                    <a:solidFill>
                      <a:srgbClr val="C64941"/>
                    </a:solidFill>
                  </a:uFill>
                </a:rPr>
                <a:t> is here</a:t>
              </a:r>
            </a:p>
            <a:p>
              <a:pPr lvl="0" algn="ctr">
                <a:defRPr sz="1800">
                  <a:solidFill>
                    <a:srgbClr val="000000"/>
                  </a:solidFill>
                  <a:uFillTx/>
                </a:defRPr>
              </a:pPr>
              <a:r>
                <a:rPr sz="1600">
                  <a:solidFill>
                    <a:srgbClr val="8D3124"/>
                  </a:solidFill>
                  <a:uFill>
                    <a:solidFill>
                      <a:srgbClr val="C64941"/>
                    </a:solidFill>
                  </a:uFill>
                </a:rPr>
                <a:t>set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lo</a:t>
              </a:r>
              <a:r>
                <a:rPr sz="1600">
                  <a:solidFill>
                    <a:srgbClr val="8D3124"/>
                  </a:solidFill>
                  <a:uFill>
                    <a:solidFill>
                      <a:srgbClr val="C64941"/>
                    </a:solidFill>
                  </a:uFill>
                </a:rPr>
                <a:t> to </a:t>
              </a:r>
              <a:r>
                <a:rPr sz="1600">
                  <a:solidFill>
                    <a:srgbClr val="8D3124"/>
                  </a:solidFill>
                  <a:uFill>
                    <a:solidFill>
                      <a:srgbClr val="C64941"/>
                    </a:solidFill>
                  </a:uFill>
                  <a:latin typeface="Lucida Sans Typewriter Regular"/>
                  <a:ea typeface="Lucida Sans Typewriter Regular"/>
                  <a:cs typeface="Lucida Sans Typewriter Regular"/>
                  <a:sym typeface="Lucida Sans Typewriter Regular"/>
                </a:rPr>
                <a:t>j+1</a:t>
              </a:r>
            </a:p>
          </p:txBody>
        </p:sp>
        <p:sp>
          <p:nvSpPr>
            <p:cNvPr id="416" name="Shape 416"/>
            <p:cNvSpPr/>
            <p:nvPr/>
          </p:nvSpPr>
          <p:spPr>
            <a:xfrm flipV="1">
              <a:off x="10655299" y="1308100"/>
              <a:ext cx="215902" cy="6477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pic>
        <p:nvPicPr>
          <p:cNvPr id="418" name="button.pdf"/>
          <p:cNvPicPr/>
          <p:nvPr/>
        </p:nvPicPr>
        <p:blipFill>
          <a:blip r:embed="rId3">
            <a:extLst/>
          </a:blip>
          <a:stretch>
            <a:fillRect/>
          </a:stretch>
        </p:blipFill>
        <p:spPr>
          <a:xfrm>
            <a:off x="11391900" y="1625600"/>
            <a:ext cx="876300" cy="876300"/>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 name="Shape 42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57</a:t>
            </a:fld>
            <a:endParaRPr sz="1200">
              <a:uFill>
                <a:solidFill/>
              </a:uFill>
            </a:endParaRPr>
          </a:p>
        </p:txBody>
      </p:sp>
      <p:sp>
        <p:nvSpPr>
          <p:cNvPr id="421" name="Shape 421"/>
          <p:cNvSpPr>
            <a:spLocks noGrp="1"/>
          </p:cNvSpPr>
          <p:nvPr>
            <p:ph type="title"/>
          </p:nvPr>
        </p:nvSpPr>
        <p:spPr>
          <a:prstGeom prst="rect">
            <a:avLst/>
          </a:prstGeom>
        </p:spPr>
        <p:txBody>
          <a:bodyPr/>
          <a:lstStyle/>
          <a:p>
            <a:pPr lvl="0">
              <a:defRPr sz="1800">
                <a:uFillTx/>
              </a:defRPr>
            </a:pPr>
            <a:r>
              <a:rPr sz="2800">
                <a:uFill>
                  <a:solidFill/>
                </a:uFill>
              </a:rPr>
              <a:t>Quick-select:  mathematical analysis</a:t>
            </a:r>
          </a:p>
        </p:txBody>
      </p:sp>
      <p:sp>
        <p:nvSpPr>
          <p:cNvPr id="422" name="Shape 42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Proposition.  </a:t>
            </a:r>
            <a:r>
              <a:rPr sz="2400">
                <a:uFill>
                  <a:solidFill/>
                </a:uFill>
              </a:rPr>
              <a:t>Quick-select takes </a:t>
            </a:r>
            <a:r>
              <a:rPr sz="2400">
                <a:solidFill>
                  <a:srgbClr val="8D3124"/>
                </a:solidFill>
                <a:uFill>
                  <a:solidFill>
                    <a:srgbClr val="8D3124"/>
                  </a:solidFill>
                </a:uFill>
              </a:rPr>
              <a:t>linear</a:t>
            </a:r>
            <a:r>
              <a:rPr sz="2400">
                <a:uFill>
                  <a:solidFill/>
                </a:uFill>
              </a:rPr>
              <a:t> time on average.</a:t>
            </a:r>
          </a:p>
          <a:p>
            <a:pPr lvl="0">
              <a:defRPr sz="1800">
                <a:solidFill>
                  <a:srgbClr val="000000"/>
                </a:solidFill>
                <a:uFillTx/>
              </a:defRPr>
            </a:pPr>
            <a:br>
              <a:rPr sz="2400">
                <a:uFill>
                  <a:solidFill/>
                </a:uFill>
              </a:rPr>
            </a:br>
            <a:r>
              <a:rPr sz="2400">
                <a:solidFill>
                  <a:srgbClr val="005493"/>
                </a:solidFill>
                <a:uFill>
                  <a:solidFill/>
                </a:uFill>
              </a:rPr>
              <a:t>Pf sketch.</a:t>
            </a:r>
            <a:endParaRPr sz="2400">
              <a:uFill>
                <a:solidFill/>
              </a:uFill>
            </a:endParaRPr>
          </a:p>
          <a:p>
            <a:pPr lvl="1">
              <a:defRPr sz="1800">
                <a:uFillTx/>
              </a:defRPr>
            </a:pPr>
            <a:r>
              <a:rPr sz="2400">
                <a:uFill>
                  <a:solidFill/>
                </a:uFill>
              </a:rPr>
              <a:t>Intuitively, each partitioning step splits array approximately in half:</a:t>
            </a:r>
            <a:br>
              <a:rPr sz="2400">
                <a:uFill>
                  <a:solidFill/>
                </a:uFill>
              </a:rPr>
            </a:br>
            <a:r>
              <a:rPr sz="2400" i="1">
                <a:uFill>
                  <a:solidFill/>
                </a:uFill>
                <a:latin typeface="Times New Roman"/>
                <a:ea typeface="Times New Roman"/>
                <a:cs typeface="Times New Roman"/>
                <a:sym typeface="Times New Roman"/>
              </a:rPr>
              <a:t>N</a:t>
            </a:r>
            <a:r>
              <a:rPr sz="2400">
                <a:uFill>
                  <a:solidFill/>
                </a:uFill>
                <a:latin typeface="Times New Roman"/>
                <a:ea typeface="Times New Roman"/>
                <a:cs typeface="Times New Roman"/>
                <a:sym typeface="Times New Roman"/>
              </a:rPr>
              <a:t> + </a:t>
            </a:r>
            <a:r>
              <a:rPr sz="2400" i="1">
                <a:uFill>
                  <a:solidFill/>
                </a:uFill>
                <a:latin typeface="Times New Roman"/>
                <a:ea typeface="Times New Roman"/>
                <a:cs typeface="Times New Roman"/>
                <a:sym typeface="Times New Roman"/>
              </a:rPr>
              <a:t>N</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2 + </a:t>
            </a:r>
            <a:r>
              <a:rPr sz="2400" i="1">
                <a:uFill>
                  <a:solidFill/>
                </a:uFill>
                <a:latin typeface="Times New Roman"/>
                <a:ea typeface="Times New Roman"/>
                <a:cs typeface="Times New Roman"/>
                <a:sym typeface="Times New Roman"/>
              </a:rPr>
              <a:t>N</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a:t>
            </a:r>
            <a:r>
              <a:rPr sz="2400" i="1" baseline="-5999">
                <a:uFill>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4 + … + 1  ~  2</a:t>
            </a:r>
            <a:r>
              <a:rPr sz="2400" i="1">
                <a:uFill>
                  <a:solidFill/>
                </a:uFill>
                <a:latin typeface="Times New Roman"/>
                <a:ea typeface="Times New Roman"/>
                <a:cs typeface="Times New Roman"/>
                <a:sym typeface="Times New Roman"/>
              </a:rPr>
              <a:t>N</a:t>
            </a:r>
            <a:r>
              <a:rPr sz="2400">
                <a:uFill>
                  <a:solidFill/>
                </a:uFill>
              </a:rPr>
              <a:t> compares.</a:t>
            </a:r>
          </a:p>
          <a:p>
            <a:pPr lvl="1">
              <a:defRPr sz="1800">
                <a:uFillTx/>
              </a:defRPr>
            </a:pPr>
            <a:r>
              <a:rPr sz="2400">
                <a:uFill>
                  <a:solidFill/>
                </a:uFill>
              </a:rPr>
              <a:t>Formal analysis similar to quicksort analysis yields:</a:t>
            </a:r>
            <a:br>
              <a:rPr sz="2400">
                <a:uFill>
                  <a:solidFill/>
                </a:uFill>
              </a:rPr>
            </a:br>
            <a:br>
              <a:rPr sz="2400">
                <a:uFill>
                  <a:solidFill/>
                </a:uFill>
              </a:rPr>
            </a:br>
            <a:endParaRPr sz="2400">
              <a:uFill>
                <a:solidFill/>
              </a:uFill>
            </a:endParaRPr>
          </a:p>
          <a:p>
            <a:pPr lvl="1">
              <a:defRPr sz="1800">
                <a:uFillTx/>
              </a:defRPr>
            </a:pPr>
            <a:r>
              <a:rPr sz="2400">
                <a:uFill>
                  <a:solidFill/>
                </a:uFill>
              </a:rPr>
              <a:t>Ex:  </a:t>
            </a:r>
            <a:r>
              <a:rPr sz="2400">
                <a:uFill>
                  <a:solidFill/>
                </a:uFill>
                <a:latin typeface="Times Roman"/>
                <a:ea typeface="Times Roman"/>
                <a:cs typeface="Times Roman"/>
                <a:sym typeface="Times Roman"/>
              </a:rPr>
              <a:t>(2 + 2 ln 2) </a:t>
            </a:r>
            <a:r>
              <a:rPr sz="2400" i="1">
                <a:uFill>
                  <a:solidFill/>
                </a:uFill>
                <a:latin typeface="Times Roman"/>
                <a:ea typeface="Times Roman"/>
                <a:cs typeface="Times Roman"/>
                <a:sym typeface="Times Roman"/>
              </a:rPr>
              <a:t>N</a:t>
            </a:r>
            <a:r>
              <a:rPr sz="2400">
                <a:uFill>
                  <a:solidFill/>
                </a:uFill>
                <a:latin typeface="Times Roman"/>
                <a:ea typeface="Times Roman"/>
                <a:cs typeface="Times Roman"/>
                <a:sym typeface="Times Roman"/>
              </a:rPr>
              <a:t>  ≈  3.38 </a:t>
            </a:r>
            <a:r>
              <a:rPr sz="2400" i="1">
                <a:uFill>
                  <a:solidFill/>
                </a:uFill>
                <a:latin typeface="Times Roman"/>
                <a:ea typeface="Times Roman"/>
                <a:cs typeface="Times Roman"/>
                <a:sym typeface="Times Roman"/>
              </a:rPr>
              <a:t>N</a:t>
            </a:r>
            <a:r>
              <a:rPr sz="2400">
                <a:uFill>
                  <a:solidFill/>
                </a:uFill>
              </a:rPr>
              <a:t> compares to find median.</a:t>
            </a:r>
          </a:p>
        </p:txBody>
      </p:sp>
      <p:sp>
        <p:nvSpPr>
          <p:cNvPr id="423" name="Shape 423"/>
          <p:cNvSpPr/>
          <p:nvPr/>
        </p:nvSpPr>
        <p:spPr>
          <a:xfrm>
            <a:off x="2413000" y="4470400"/>
            <a:ext cx="6758498" cy="4826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2400" i="1">
                <a:uFill>
                  <a:solidFill>
                    <a:srgbClr val="8D3124"/>
                  </a:solidFill>
                </a:uFill>
                <a:latin typeface="Times New Roman"/>
                <a:ea typeface="Times New Roman"/>
                <a:cs typeface="Times New Roman"/>
                <a:sym typeface="Times New Roman"/>
              </a:rPr>
              <a:t>C</a:t>
            </a:r>
            <a:r>
              <a:rPr sz="2400" i="1" baseline="-20250">
                <a:uFill>
                  <a:solidFill>
                    <a:srgbClr val="8D3124"/>
                  </a:solidFill>
                </a:uFill>
                <a:latin typeface="Times New Roman"/>
                <a:ea typeface="Times New Roman"/>
                <a:cs typeface="Times New Roman"/>
                <a:sym typeface="Times New Roman"/>
              </a:rPr>
              <a:t>N</a:t>
            </a:r>
            <a:r>
              <a:rPr sz="2400" baseline="-20250">
                <a:uFill>
                  <a:solidFill>
                    <a:srgbClr val="8D3124"/>
                  </a:solidFill>
                </a:uFill>
                <a:latin typeface="Times New Roman"/>
                <a:ea typeface="Times New Roman"/>
                <a:cs typeface="Times New Roman"/>
                <a:sym typeface="Times New Roman"/>
              </a:rPr>
              <a:t> </a:t>
            </a:r>
            <a:r>
              <a:rPr sz="2400">
                <a:uFill>
                  <a:solidFill>
                    <a:srgbClr val="8D3124"/>
                  </a:solidFill>
                </a:uFill>
                <a:latin typeface="Times New Roman"/>
                <a:ea typeface="Times New Roman"/>
                <a:cs typeface="Times New Roman"/>
                <a:sym typeface="Times New Roman"/>
              </a:rPr>
              <a:t>  =  2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+ 2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 ln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  + 2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 ln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N</a:t>
            </a:r>
            <a:r>
              <a:rPr sz="2400">
                <a:uFill>
                  <a:solidFill>
                    <a:srgbClr val="8D3124"/>
                  </a:solidFill>
                </a:uFill>
                <a:latin typeface="Times New Roman"/>
                <a:ea typeface="Times New Roman"/>
                <a:cs typeface="Times New Roman"/>
                <a:sym typeface="Times New Roman"/>
              </a:rPr>
              <a:t> – </a:t>
            </a:r>
            <a:r>
              <a:rPr sz="2400" i="1">
                <a:uFill>
                  <a:solidFill>
                    <a:srgbClr val="8D3124"/>
                  </a:solidFill>
                </a:uFill>
                <a:latin typeface="Times New Roman"/>
                <a:ea typeface="Times New Roman"/>
                <a:cs typeface="Times New Roman"/>
                <a:sym typeface="Times New Roman"/>
              </a:rPr>
              <a:t>k</a:t>
            </a:r>
            <a:r>
              <a:rPr sz="2400">
                <a:uFill>
                  <a:solidFill>
                    <a:srgbClr val="8D3124"/>
                  </a:solidFill>
                </a:uFill>
                <a:latin typeface="Times New Roman"/>
                <a:ea typeface="Times New Roman"/>
                <a:cs typeface="Times New Roman"/>
                <a:sym typeface="Times New Roman"/>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22">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4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4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1" build="p" bldLvl="5" animBg="1" advAuto="0"/>
      <p:bldP spid="423" grpId="2" animBg="1" advAuto="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7" name="Shape 42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Proposition.  </a:t>
            </a:r>
            <a:r>
              <a:rPr sz="2400">
                <a:solidFill>
                  <a:srgbClr val="606060"/>
                </a:solidFill>
                <a:uFill>
                  <a:solidFill/>
                </a:uFill>
              </a:rPr>
              <a:t>[Blum, Floyd, Pratt, Rivest, Tarjan, 1973]</a:t>
            </a:r>
            <a:r>
              <a:rPr sz="2400">
                <a:uFill>
                  <a:solidFill/>
                </a:uFill>
              </a:rPr>
              <a:t>  Compare-based selection algorithm whose worst-case running time is linear.</a:t>
            </a:r>
            <a:endParaRPr>
              <a:solidFill>
                <a:srgbClr val="005493"/>
              </a:solidFill>
              <a:uFill>
                <a:solidFill>
                  <a:srgbClr val="0048AA"/>
                </a:solidFill>
              </a:uFill>
            </a:endParaRPr>
          </a:p>
          <a:p>
            <a:pPr lvl="0">
              <a:defRPr sz="1800">
                <a:solidFill>
                  <a:srgbClr val="000000"/>
                </a:solidFill>
                <a:uFillTx/>
              </a:defRPr>
            </a:pP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br>
              <a:rPr>
                <a:solidFill>
                  <a:srgbClr val="005493"/>
                </a:solidFill>
                <a:uFill>
                  <a:solidFill>
                    <a:srgbClr val="0048AA"/>
                  </a:solidFill>
                </a:uFill>
              </a:rPr>
            </a:br>
            <a:r>
              <a:rPr sz="2400">
                <a:solidFill>
                  <a:srgbClr val="005493"/>
                </a:solidFill>
                <a:uFill>
                  <a:solidFill>
                    <a:srgbClr val="0048AA"/>
                  </a:solidFill>
                </a:uFill>
              </a:rPr>
              <a:t>Remark.  </a:t>
            </a:r>
            <a:r>
              <a:rPr sz="2400">
                <a:uFill>
                  <a:solidFill/>
                </a:uFill>
              </a:rPr>
              <a:t>Constants are high  </a:t>
            </a:r>
            <a:r>
              <a:rPr sz="2400">
                <a:uFill>
                  <a:solidFill/>
                </a:uFill>
                <a:latin typeface="Symbol"/>
                <a:ea typeface="Symbol"/>
                <a:cs typeface="Symbol"/>
                <a:sym typeface="Symbol"/>
              </a:rPr>
              <a:t>⇒</a:t>
            </a:r>
            <a:r>
              <a:rPr sz="2400">
                <a:uFill>
                  <a:solidFill/>
                </a:uFill>
              </a:rPr>
              <a:t>  not used in practice.</a:t>
            </a:r>
            <a:endParaRPr sz="2400">
              <a:solidFill>
                <a:srgbClr val="005493"/>
              </a:solidFill>
              <a:uFill>
                <a:solidFill>
                  <a:srgbClr val="0048AA"/>
                </a:solidFill>
              </a:uFill>
            </a:endParaRPr>
          </a:p>
          <a:p>
            <a:pPr lvl="0">
              <a:defRPr sz="1800">
                <a:solidFill>
                  <a:srgbClr val="000000"/>
                </a:solidFill>
                <a:uFillTx/>
              </a:defRPr>
            </a:pPr>
            <a:br>
              <a:rPr sz="2400">
                <a:solidFill>
                  <a:srgbClr val="005493"/>
                </a:solidFill>
                <a:uFill>
                  <a:solidFill>
                    <a:srgbClr val="0048AA"/>
                  </a:solidFill>
                </a:uFill>
              </a:rPr>
            </a:br>
            <a:r>
              <a:rPr sz="2400">
                <a:solidFill>
                  <a:srgbClr val="005493"/>
                </a:solidFill>
                <a:uFill>
                  <a:solidFill>
                    <a:srgbClr val="0048AA"/>
                  </a:solidFill>
                </a:uFill>
              </a:rPr>
              <a:t>Use theory as a guide.</a:t>
            </a:r>
          </a:p>
          <a:p>
            <a:pPr lvl="1">
              <a:defRPr sz="1800">
                <a:uFillTx/>
              </a:defRPr>
            </a:pPr>
            <a:r>
              <a:rPr sz="2400">
                <a:uFill>
                  <a:solidFill/>
                </a:uFill>
              </a:rPr>
              <a:t>Still worthwhile to seek </a:t>
            </a:r>
            <a:r>
              <a:rPr sz="2400">
                <a:solidFill>
                  <a:srgbClr val="8D3124"/>
                </a:solidFill>
                <a:uFill>
                  <a:solidFill>
                    <a:srgbClr val="8D3124"/>
                  </a:solidFill>
                </a:uFill>
              </a:rPr>
              <a:t>practical</a:t>
            </a:r>
            <a:r>
              <a:rPr sz="2400">
                <a:uFill>
                  <a:solidFill/>
                </a:uFill>
              </a:rPr>
              <a:t> linear-time (worst-case) algorithm.</a:t>
            </a:r>
          </a:p>
          <a:p>
            <a:pPr lvl="1">
              <a:defRPr sz="1800">
                <a:uFillTx/>
              </a:defRPr>
            </a:pPr>
            <a:r>
              <a:rPr sz="2400">
                <a:uFill>
                  <a:solidFill/>
                </a:uFill>
              </a:rPr>
              <a:t>Until one is discovered, use quick-select if you don’t need a full sort.</a:t>
            </a:r>
          </a:p>
        </p:txBody>
      </p:sp>
      <p:sp>
        <p:nvSpPr>
          <p:cNvPr id="428" name="Shape 42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58</a:t>
            </a:fld>
            <a:endParaRPr sz="1200">
              <a:uFill>
                <a:solidFill/>
              </a:uFill>
            </a:endParaRPr>
          </a:p>
        </p:txBody>
      </p:sp>
      <p:sp>
        <p:nvSpPr>
          <p:cNvPr id="429" name="Shape 429"/>
          <p:cNvSpPr>
            <a:spLocks noGrp="1"/>
          </p:cNvSpPr>
          <p:nvPr>
            <p:ph type="title"/>
          </p:nvPr>
        </p:nvSpPr>
        <p:spPr>
          <a:prstGeom prst="rect">
            <a:avLst/>
          </a:prstGeom>
        </p:spPr>
        <p:txBody>
          <a:bodyPr/>
          <a:lstStyle/>
          <a:p>
            <a:pPr lvl="0">
              <a:defRPr sz="1800">
                <a:uFillTx/>
              </a:defRPr>
            </a:pPr>
            <a:r>
              <a:rPr sz="2800">
                <a:uFill>
                  <a:solidFill/>
                </a:uFill>
              </a:rPr>
              <a:t>Theoretical context for selection</a:t>
            </a:r>
          </a:p>
        </p:txBody>
      </p:sp>
      <p:grpSp>
        <p:nvGrpSpPr>
          <p:cNvPr id="432" name="Group 432"/>
          <p:cNvGrpSpPr/>
          <p:nvPr/>
        </p:nvGrpSpPr>
        <p:grpSpPr>
          <a:xfrm>
            <a:off x="3224530" y="2476500"/>
            <a:ext cx="6451601" cy="3898900"/>
            <a:chOff x="0" y="0"/>
            <a:chExt cx="6451600" cy="3898900"/>
          </a:xfrm>
        </p:grpSpPr>
        <p:sp>
          <p:nvSpPr>
            <p:cNvPr id="430" name="Shape 430"/>
            <p:cNvSpPr/>
            <p:nvPr/>
          </p:nvSpPr>
          <p:spPr>
            <a:xfrm>
              <a:off x="0" y="0"/>
              <a:ext cx="6451600" cy="38989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431" name="selection.pdf"/>
            <p:cNvPicPr/>
            <p:nvPr/>
          </p:nvPicPr>
          <p:blipFill>
            <a:blip r:embed="rId3">
              <a:extLst/>
            </a:blip>
            <a:srcRect l="14227" t="15882" r="16005" b="52669"/>
            <a:stretch>
              <a:fillRect/>
            </a:stretch>
          </p:blipFill>
          <p:spPr>
            <a:xfrm>
              <a:off x="163979" y="143734"/>
              <a:ext cx="6035043" cy="3520442"/>
            </a:xfrm>
            <a:prstGeom prst="rect">
              <a:avLst/>
            </a:prstGeom>
            <a:ln w="12700" cap="flat">
              <a:noFill/>
              <a:round/>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27">
                                            <p:txEl>
                                              <p:pRg st="2" end="2"/>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427">
                                            <p:txEl>
                                              <p:pRg st="3" end="3"/>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4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1" build="p"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 name="Shape 43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59</a:t>
            </a:fld>
            <a:endParaRPr sz="1200">
              <a:uFill>
                <a:solidFill/>
              </a:uFill>
            </a:endParaRPr>
          </a:p>
        </p:txBody>
      </p:sp>
      <p:sp>
        <p:nvSpPr>
          <p:cNvPr id="437" name="Shape 437"/>
          <p:cNvSpPr>
            <a:spLocks noGrp="1"/>
          </p:cNvSpPr>
          <p:nvPr>
            <p:ph type="title"/>
          </p:nvPr>
        </p:nvSpPr>
        <p:spPr>
          <a:prstGeom prst="rect">
            <a:avLst/>
          </a:prstGeom>
        </p:spPr>
        <p:txBody>
          <a:bodyPr/>
          <a:lstStyle/>
          <a:p>
            <a:pPr lvl="0">
              <a:defRPr sz="1800">
                <a:uFillTx/>
              </a:defRPr>
            </a:pPr>
            <a:r>
              <a:rPr sz="2800">
                <a:uFill>
                  <a:solidFill/>
                </a:uFill>
              </a:rPr>
              <a:t>Generic methods</a:t>
            </a:r>
          </a:p>
        </p:txBody>
      </p:sp>
      <p:sp>
        <p:nvSpPr>
          <p:cNvPr id="438" name="Shape 438"/>
          <p:cNvSpPr>
            <a:spLocks noGrp="1"/>
          </p:cNvSpPr>
          <p:nvPr>
            <p:ph type="body" idx="1"/>
          </p:nvPr>
        </p:nvSpPr>
        <p:spPr>
          <a:prstGeom prst="rect">
            <a:avLst/>
          </a:prstGeom>
        </p:spPr>
        <p:txBody>
          <a:bodyPr/>
          <a:lstStyle/>
          <a:p>
            <a:pPr lvl="0">
              <a:defRPr sz="1800">
                <a:solidFill>
                  <a:srgbClr val="000000"/>
                </a:solidFill>
                <a:uFillTx/>
              </a:defRPr>
            </a:pPr>
            <a:r>
              <a:rPr sz="2400">
                <a:uFill>
                  <a:solidFill>
                    <a:srgbClr val="0048AA"/>
                  </a:solidFill>
                </a:uFill>
              </a:rPr>
              <a:t>In our </a:t>
            </a:r>
            <a:r>
              <a:rPr sz="2000">
                <a:uFill>
                  <a:solidFill>
                    <a:srgbClr val="0048AA"/>
                  </a:solidFill>
                </a:uFill>
                <a:latin typeface="Lucida Sans Typewriter Regular"/>
                <a:ea typeface="Lucida Sans Typewriter Regular"/>
                <a:cs typeface="Lucida Sans Typewriter Regular"/>
                <a:sym typeface="Lucida Sans Typewriter Regular"/>
              </a:rPr>
              <a:t>select()</a:t>
            </a:r>
            <a:r>
              <a:rPr sz="2400">
                <a:uFill>
                  <a:solidFill>
                    <a:srgbClr val="0048AA"/>
                  </a:solidFill>
                </a:uFill>
              </a:rPr>
              <a:t> implementation, client needs a cast.</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uFill>
                  <a:solidFill>
                    <a:srgbClr val="0048AA"/>
                  </a:solidFill>
                </a:uFill>
              </a:rPr>
              <a:t>The compiler complains.</a:t>
            </a: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  </a:t>
            </a:r>
            <a:r>
              <a:rPr sz="2400">
                <a:uFill>
                  <a:solidFill>
                    <a:srgbClr val="0048AA"/>
                  </a:solidFill>
                </a:uFill>
              </a:rPr>
              <a:t>How to fix?</a:t>
            </a:r>
          </a:p>
        </p:txBody>
      </p:sp>
      <p:sp>
        <p:nvSpPr>
          <p:cNvPr id="439" name="Shape 439"/>
          <p:cNvSpPr/>
          <p:nvPr/>
        </p:nvSpPr>
        <p:spPr>
          <a:xfrm>
            <a:off x="1790700" y="6096000"/>
            <a:ext cx="8255000" cy="1419860"/>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 javac Quick.java</a:t>
            </a:r>
          </a:p>
          <a:p>
            <a:pPr marL="0" marR="0" lvl="0">
              <a:lnSpc>
                <a:spcPct val="140000"/>
              </a:lnSpc>
              <a:defRPr sz="1800">
                <a:solidFill>
                  <a:srgbClr val="000000"/>
                </a:solidFill>
                <a:uFillTx/>
              </a:defRPr>
            </a:pPr>
            <a:r>
              <a:rPr>
                <a:solidFill>
                  <a:srgbClr val="5E5E5E"/>
                </a:solidFill>
                <a:uFill>
                  <a:solidFill>
                    <a:srgbClr val="0433FF"/>
                  </a:solidFill>
                </a:uFill>
                <a:latin typeface="Lucida Sans Typewriter Regular"/>
                <a:ea typeface="Lucida Sans Typewriter Regular"/>
                <a:cs typeface="Lucida Sans Typewriter Regular"/>
                <a:sym typeface="Lucida Sans Typewriter Regular"/>
              </a:rPr>
              <a:t> Note: Quick.java uses unchecked or unsafe operations.</a:t>
            </a:r>
          </a:p>
          <a:p>
            <a:pPr marL="0" marR="0" lvl="0">
              <a:lnSpc>
                <a:spcPct val="140000"/>
              </a:lnSpc>
              <a:defRPr sz="1800">
                <a:solidFill>
                  <a:srgbClr val="000000"/>
                </a:solidFill>
                <a:uFillTx/>
              </a:defRPr>
            </a:pPr>
            <a:r>
              <a:rPr>
                <a:solidFill>
                  <a:srgbClr val="5E5E5E"/>
                </a:solidFill>
                <a:uFill>
                  <a:solidFill>
                    <a:srgbClr val="0433FF"/>
                  </a:solidFill>
                </a:uFill>
                <a:latin typeface="Lucida Sans Typewriter Regular"/>
                <a:ea typeface="Lucida Sans Typewriter Regular"/>
                <a:cs typeface="Lucida Sans Typewriter Regular"/>
                <a:sym typeface="Lucida Sans Typewriter Regular"/>
              </a:rPr>
              <a:t> Note: Recompile with -Xlint:unchecked for details.</a:t>
            </a:r>
          </a:p>
        </p:txBody>
      </p:sp>
      <p:sp>
        <p:nvSpPr>
          <p:cNvPr id="440" name="Shape 440"/>
          <p:cNvSpPr/>
          <p:nvPr/>
        </p:nvSpPr>
        <p:spPr>
          <a:xfrm>
            <a:off x="1790700" y="2298700"/>
            <a:ext cx="8255000" cy="1793240"/>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Double[] a = new Double[N];</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i = 0; i &lt; N; 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a[i] = StdRandom.uniform();</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Double median = (Double) Quick.select(a, N/2);</a:t>
            </a:r>
          </a:p>
        </p:txBody>
      </p:sp>
      <p:sp>
        <p:nvSpPr>
          <p:cNvPr id="441" name="Shape 441"/>
          <p:cNvSpPr/>
          <p:nvPr/>
        </p:nvSpPr>
        <p:spPr>
          <a:xfrm>
            <a:off x="10489397" y="3238500"/>
            <a:ext cx="1856646" cy="673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defRPr sz="1800">
                <a:solidFill>
                  <a:srgbClr val="000000"/>
                </a:solidFill>
                <a:uFillTx/>
              </a:defRPr>
            </a:pPr>
            <a:r>
              <a:rPr sz="1600">
                <a:solidFill>
                  <a:srgbClr val="8D3124"/>
                </a:solidFill>
                <a:uFill>
                  <a:solidFill>
                    <a:srgbClr val="8D3124"/>
                  </a:solidFill>
                </a:uFill>
              </a:rPr>
              <a:t>unsafe cast</a:t>
            </a:r>
            <a:br>
              <a:rPr sz="1600">
                <a:solidFill>
                  <a:srgbClr val="8D3124"/>
                </a:solidFill>
                <a:uFill>
                  <a:solidFill>
                    <a:srgbClr val="8D3124"/>
                  </a:solidFill>
                </a:uFill>
              </a:rPr>
            </a:br>
            <a:r>
              <a:rPr sz="1600">
                <a:solidFill>
                  <a:srgbClr val="8D3124"/>
                </a:solidFill>
                <a:uFill>
                  <a:solidFill>
                    <a:srgbClr val="8D3124"/>
                  </a:solidFill>
                </a:uFill>
              </a:rPr>
              <a:t>required in client</a:t>
            </a:r>
          </a:p>
        </p:txBody>
      </p:sp>
      <p:sp>
        <p:nvSpPr>
          <p:cNvPr id="442" name="Shape 442"/>
          <p:cNvSpPr/>
          <p:nvPr/>
        </p:nvSpPr>
        <p:spPr>
          <a:xfrm>
            <a:off x="9463476" y="3540283"/>
            <a:ext cx="1016414" cy="1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43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38">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43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438">
                                            <p:txEl>
                                              <p:pRg st="9" end="9"/>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438">
                                            <p:txEl>
                                              <p:pRg st="10" end="10"/>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438">
                                            <p:txEl>
                                              <p:pRg st="11" end="1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438">
                                            <p:txEl>
                                              <p:pRg st="12" end="1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438">
                                            <p:txEl>
                                              <p:pRg st="13" end="13"/>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1" nodeType="afterEffect">
                                  <p:stCondLst>
                                    <p:cond delay="0"/>
                                  </p:stCondLst>
                                  <p:iterate>
                                    <p:tmAbs val="0"/>
                                  </p:iterate>
                                  <p:childTnLst>
                                    <p:set>
                                      <p:cBhvr>
                                        <p:cTn id="31" fill="hold"/>
                                        <p:tgtEl>
                                          <p:spTgt spid="438">
                                            <p:txEl>
                                              <p:pRg st="14" end="1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3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animBg="1" advAuto="0"/>
      <p:bldP spid="439"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body" idx="1"/>
          </p:nvPr>
        </p:nvSpPr>
        <p:spPr>
          <a:prstGeom prst="rect">
            <a:avLst/>
          </a:prstGeom>
        </p:spPr>
        <p:txBody>
          <a:bodyPr/>
          <a:lstStyle/>
          <a:p>
            <a:pPr lvl="1">
              <a:defRPr sz="1800">
                <a:uFillTx/>
              </a:defRPr>
            </a:pPr>
            <a:r>
              <a:rPr sz="2400" dirty="0">
                <a:uFill>
                  <a:solidFill/>
                </a:uFill>
              </a:rPr>
              <a:t>Invented</a:t>
            </a:r>
            <a:r>
              <a:rPr lang="en-US" sz="2400" dirty="0">
                <a:uFill>
                  <a:solidFill/>
                </a:uFill>
              </a:rPr>
              <a:t> (1960)</a:t>
            </a:r>
            <a:r>
              <a:rPr sz="2400" dirty="0">
                <a:uFill>
                  <a:solidFill/>
                </a:uFill>
              </a:rPr>
              <a:t> quicksort to translate Russian into English.</a:t>
            </a:r>
          </a:p>
          <a:p>
            <a:pPr lvl="1">
              <a:buClr>
                <a:srgbClr val="F2F6F9"/>
              </a:buClr>
              <a:defRPr sz="1800">
                <a:uFillTx/>
              </a:defRPr>
            </a:pPr>
            <a:r>
              <a:rPr sz="2400" dirty="0">
                <a:solidFill>
                  <a:srgbClr val="606060"/>
                </a:solidFill>
                <a:uFill>
                  <a:solidFill>
                    <a:srgbClr val="606060"/>
                  </a:solidFill>
                </a:uFill>
              </a:rPr>
              <a:t>[ but couldn't explain his algorithm or implement it! ]</a:t>
            </a:r>
            <a:endParaRPr sz="2400" dirty="0">
              <a:uFill>
                <a:solidFill/>
              </a:uFill>
            </a:endParaRPr>
          </a:p>
          <a:p>
            <a:pPr lvl="1">
              <a:defRPr sz="1800">
                <a:uFillTx/>
              </a:defRPr>
            </a:pPr>
            <a:r>
              <a:rPr sz="2400" dirty="0">
                <a:uFill>
                  <a:solidFill/>
                </a:uFill>
              </a:rPr>
              <a:t>Learned Algol 60 (and recursion).</a:t>
            </a:r>
          </a:p>
          <a:p>
            <a:pPr lvl="1">
              <a:defRPr sz="1800">
                <a:uFillTx/>
              </a:defRPr>
            </a:pPr>
            <a:r>
              <a:rPr sz="2400" dirty="0">
                <a:uFill>
                  <a:solidFill/>
                </a:uFill>
              </a:rPr>
              <a:t>Implemented quicksort.</a:t>
            </a:r>
          </a:p>
        </p:txBody>
      </p:sp>
      <p:sp>
        <p:nvSpPr>
          <p:cNvPr id="105" name="Shape 105"/>
          <p:cNvSpPr>
            <a:spLocks noGrp="1"/>
          </p:cNvSpPr>
          <p:nvPr>
            <p:ph type="title"/>
          </p:nvPr>
        </p:nvSpPr>
        <p:spPr>
          <a:prstGeom prst="rect">
            <a:avLst/>
          </a:prstGeom>
        </p:spPr>
        <p:txBody>
          <a:bodyPr/>
          <a:lstStyle/>
          <a:p>
            <a:pPr lvl="0">
              <a:defRPr sz="1800">
                <a:uFillTx/>
              </a:defRPr>
            </a:pPr>
            <a:r>
              <a:rPr sz="2800">
                <a:uFill>
                  <a:solidFill/>
                </a:uFill>
              </a:rPr>
              <a:t>Tony Hoare</a:t>
            </a:r>
          </a:p>
        </p:txBody>
      </p:sp>
      <p:sp>
        <p:nvSpPr>
          <p:cNvPr id="106" name="Shape 10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a:t>
            </a:fld>
            <a:endParaRPr sz="1200">
              <a:uFill>
                <a:solidFill/>
              </a:uFill>
            </a:endParaRPr>
          </a:p>
        </p:txBody>
      </p:sp>
      <p:sp>
        <p:nvSpPr>
          <p:cNvPr id="107" name="Shape 107"/>
          <p:cNvSpPr/>
          <p:nvPr/>
        </p:nvSpPr>
        <p:spPr>
          <a:xfrm>
            <a:off x="10135165" y="3619500"/>
            <a:ext cx="2273301" cy="635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lnSpc>
                <a:spcPct val="130000"/>
              </a:lnSpc>
              <a:spcBef>
                <a:spcPts val="1300"/>
              </a:spcBef>
              <a:defRPr sz="1800">
                <a:solidFill>
                  <a:srgbClr val="000000"/>
                </a:solidFill>
                <a:uFillTx/>
              </a:defRPr>
            </a:pPr>
            <a:r>
              <a:rPr sz="1600" b="1">
                <a:uFill>
                  <a:solidFill/>
                </a:uFill>
                <a:latin typeface="Lucida Grande"/>
                <a:ea typeface="Lucida Grande"/>
                <a:cs typeface="Lucida Grande"/>
                <a:sym typeface="Lucida Grande"/>
              </a:rPr>
              <a:t>Tony Hoare</a:t>
            </a:r>
            <a:br>
              <a:rPr sz="1600" b="1">
                <a:uFill>
                  <a:solidFill/>
                </a:uFill>
                <a:latin typeface="Lucida Grande"/>
                <a:ea typeface="Lucida Grande"/>
                <a:cs typeface="Lucida Grande"/>
                <a:sym typeface="Lucida Grande"/>
              </a:rPr>
            </a:br>
            <a:r>
              <a:rPr sz="1600" b="1">
                <a:uFill>
                  <a:solidFill/>
                </a:uFill>
                <a:latin typeface="Lucida Grande"/>
                <a:ea typeface="Lucida Grande"/>
                <a:cs typeface="Lucida Grande"/>
                <a:sym typeface="Lucida Grande"/>
              </a:rPr>
              <a:t>1980 Turing Award</a:t>
            </a:r>
          </a:p>
        </p:txBody>
      </p:sp>
      <p:pic>
        <p:nvPicPr>
          <p:cNvPr id="108" name="Screen Shot 2014-02-15 at 11.27.06 AM.png"/>
          <p:cNvPicPr/>
          <p:nvPr/>
        </p:nvPicPr>
        <p:blipFill>
          <a:blip r:embed="rId3">
            <a:extLst/>
          </a:blip>
          <a:stretch>
            <a:fillRect/>
          </a:stretch>
        </p:blipFill>
        <p:spPr>
          <a:xfrm>
            <a:off x="10587636" y="1192620"/>
            <a:ext cx="1591665" cy="2362201"/>
          </a:xfrm>
          <a:prstGeom prst="rect">
            <a:avLst/>
          </a:prstGeom>
          <a:ln w="12700">
            <a:round/>
          </a:ln>
        </p:spPr>
      </p:pic>
      <p:grpSp>
        <p:nvGrpSpPr>
          <p:cNvPr id="113" name="Group 113"/>
          <p:cNvGrpSpPr/>
          <p:nvPr/>
        </p:nvGrpSpPr>
        <p:grpSpPr>
          <a:xfrm>
            <a:off x="4319998" y="3937000"/>
            <a:ext cx="4610101" cy="5463136"/>
            <a:chOff x="0" y="0"/>
            <a:chExt cx="4610100" cy="5463135"/>
          </a:xfrm>
        </p:grpSpPr>
        <p:grpSp>
          <p:nvGrpSpPr>
            <p:cNvPr id="111" name="Group 111"/>
            <p:cNvGrpSpPr/>
            <p:nvPr/>
          </p:nvGrpSpPr>
          <p:grpSpPr>
            <a:xfrm>
              <a:off x="187239" y="0"/>
              <a:ext cx="4265206" cy="5113833"/>
              <a:chOff x="0" y="0"/>
              <a:chExt cx="4265204" cy="5113832"/>
            </a:xfrm>
          </p:grpSpPr>
          <p:pic>
            <p:nvPicPr>
              <p:cNvPr id="109" name="header.pdf"/>
              <p:cNvPicPr/>
              <p:nvPr/>
            </p:nvPicPr>
            <p:blipFill>
              <a:blip r:embed="rId4">
                <a:extLst/>
              </a:blip>
              <a:srcRect l="6535" t="4545" r="46896" b="81565"/>
              <a:stretch>
                <a:fillRect/>
              </a:stretch>
            </p:blipFill>
            <p:spPr>
              <a:xfrm>
                <a:off x="0" y="0"/>
                <a:ext cx="4265205" cy="1646220"/>
              </a:xfrm>
              <a:prstGeom prst="rect">
                <a:avLst/>
              </a:prstGeom>
              <a:ln w="12700" cap="flat">
                <a:noFill/>
                <a:round/>
              </a:ln>
              <a:effectLst/>
            </p:spPr>
          </p:pic>
          <p:pic>
            <p:nvPicPr>
              <p:cNvPr id="110" name="quicksort-hoare-acm.pdf"/>
              <p:cNvPicPr/>
              <p:nvPr/>
            </p:nvPicPr>
            <p:blipFill>
              <a:blip r:embed="rId5">
                <a:extLst/>
              </a:blip>
              <a:srcRect l="50679" t="46843" r="2804" b="23539"/>
              <a:stretch>
                <a:fillRect/>
              </a:stretch>
            </p:blipFill>
            <p:spPr>
              <a:xfrm>
                <a:off x="1352" y="1607834"/>
                <a:ext cx="4255055" cy="3505999"/>
              </a:xfrm>
              <a:prstGeom prst="rect">
                <a:avLst/>
              </a:prstGeom>
              <a:ln w="12700" cap="flat">
                <a:noFill/>
                <a:round/>
              </a:ln>
              <a:effectLst/>
            </p:spPr>
          </p:pic>
        </p:grpSp>
        <p:sp>
          <p:nvSpPr>
            <p:cNvPr id="112" name="Shape 112"/>
            <p:cNvSpPr/>
            <p:nvPr/>
          </p:nvSpPr>
          <p:spPr>
            <a:xfrm>
              <a:off x="0" y="5158335"/>
              <a:ext cx="4610100" cy="304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dirty="0">
                  <a:uFill>
                    <a:solidFill/>
                  </a:uFill>
                </a:rPr>
                <a:t>Communications of the ACM (July 1961)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04">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build="p" bldLvl="5" animBg="1" advAuto="0"/>
      <p:bldP spid="113"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6" name="Shape 44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60</a:t>
            </a:fld>
            <a:endParaRPr sz="1200">
              <a:uFill>
                <a:solidFill/>
              </a:uFill>
            </a:endParaRPr>
          </a:p>
        </p:txBody>
      </p:sp>
      <p:sp>
        <p:nvSpPr>
          <p:cNvPr id="447" name="Shape 447"/>
          <p:cNvSpPr>
            <a:spLocks noGrp="1"/>
          </p:cNvSpPr>
          <p:nvPr>
            <p:ph type="title"/>
          </p:nvPr>
        </p:nvSpPr>
        <p:spPr>
          <a:prstGeom prst="rect">
            <a:avLst/>
          </a:prstGeom>
        </p:spPr>
        <p:txBody>
          <a:bodyPr/>
          <a:lstStyle/>
          <a:p>
            <a:pPr lvl="0">
              <a:defRPr sz="1800">
                <a:uFillTx/>
              </a:defRPr>
            </a:pPr>
            <a:r>
              <a:rPr sz="2800">
                <a:uFill>
                  <a:solidFill/>
                </a:uFill>
              </a:rPr>
              <a:t>Generic methods</a:t>
            </a:r>
          </a:p>
        </p:txBody>
      </p:sp>
      <p:sp>
        <p:nvSpPr>
          <p:cNvPr id="448" name="Shape 44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Pedantic (safe) version.  </a:t>
            </a:r>
            <a:r>
              <a:rPr sz="2400">
                <a:uFill>
                  <a:solidFill>
                    <a:srgbClr val="0048AA"/>
                  </a:solidFill>
                </a:uFill>
              </a:rPr>
              <a:t>Compiles cleanly, no cast needed in client.</a:t>
            </a: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Remark.  </a:t>
            </a:r>
            <a:r>
              <a:rPr sz="2400">
                <a:uFill>
                  <a:solidFill>
                    <a:srgbClr val="0048AA"/>
                  </a:solidFill>
                </a:uFill>
              </a:rPr>
              <a:t>Ugly code used in system sort; not in this course.</a:t>
            </a:r>
          </a:p>
        </p:txBody>
      </p:sp>
      <p:sp>
        <p:nvSpPr>
          <p:cNvPr id="449" name="Shape 449"/>
          <p:cNvSpPr/>
          <p:nvPr/>
        </p:nvSpPr>
        <p:spPr>
          <a:xfrm>
            <a:off x="939800" y="2171700"/>
            <a:ext cx="11252200" cy="6395720"/>
          </a:xfrm>
          <a:prstGeom prst="rect">
            <a:avLst/>
          </a:prstGeom>
          <a:solidFill>
            <a:srgbClr val="CBCBCB"/>
          </a:solidFill>
          <a:ln w="12700">
            <a:round/>
          </a:ln>
          <a:effectLst>
            <a:outerShdw blurRad="127000" dist="76200" dir="2700000" rotWithShape="0">
              <a:srgbClr val="000000">
                <a:alpha val="75000"/>
              </a:srgbClr>
            </a:outerShdw>
          </a:effectLst>
          <a:extLst>
            <a:ext uri="{C572A759-6A51-4108-AA02-DFA0A04FC94B}">
              <ma14:wrappingTextBoxFlag xmlns="" xmlns:ma14="http://schemas.microsoft.com/office/mac/drawingml/2011/main" val="1"/>
            </a:ext>
          </a:extLst>
        </p:spPr>
        <p:txBody>
          <a:bodyPr lIns="0" tIns="0" rIns="0" bIns="0">
            <a:spAutoFit/>
          </a:bodyPr>
          <a:lstStyle/>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public class QuickPedantic</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public  static &lt;Key extends Comparable&lt;Key&gt;&gt; Key select(Key[] a, int k)</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public  static &lt;Key extends Comparable&lt;Key&gt;&gt; void sort(Key[] a)</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private static &lt;Key extends Comparable&lt;Key&gt;&gt; int partition(Key[] a, int lo, int hi)</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private static &lt;Key extends Comparable&lt;Key&gt;&gt; boolean less(Key v, Key w)</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a:t>
            </a:r>
            <a:r>
              <a:rPr sz="1600">
                <a:solidFill>
                  <a:srgbClr val="606060"/>
                </a:solidFill>
                <a:uFill>
                  <a:solidFill>
                    <a:srgbClr val="0433FF"/>
                  </a:solidFill>
                </a:uFill>
                <a:latin typeface="Lucida Sans Typewriter Regular"/>
                <a:ea typeface="Lucida Sans Typewriter Regular"/>
                <a:cs typeface="Lucida Sans Typewriter Regular"/>
                <a:sym typeface="Lucida Sans Typewriter Regular"/>
              </a:rPr>
              <a:t>/* as before */</a:t>
            </a: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private static &lt;Key extends Comparable&lt;Key&gt;&gt; void exch(Key[] a, int i, int j)</a:t>
            </a: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  Key swap = a[i]; a[i] = a[j]; a[j] = swap;  } </a:t>
            </a:r>
          </a:p>
          <a:p>
            <a:pPr marL="0" marR="0" lvl="0">
              <a:lnSpc>
                <a:spcPct val="140000"/>
              </a:lnSpc>
              <a:defRPr sz="1800">
                <a:solidFill>
                  <a:srgbClr val="000000"/>
                </a:solidFill>
                <a:uFillTx/>
              </a:defRPr>
            </a:pPr>
            <a:endParaRPr sz="16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1600">
                <a:uFill>
                  <a:solidFill>
                    <a:srgbClr val="0433FF"/>
                  </a:solidFill>
                </a:uFill>
                <a:latin typeface="Lucida Sans Typewriter Regular"/>
                <a:ea typeface="Lucida Sans Typewriter Regular"/>
                <a:cs typeface="Lucida Sans Typewriter Regular"/>
                <a:sym typeface="Lucida Sans Typewriter Regular"/>
              </a:rPr>
              <a:t>}  </a:t>
            </a:r>
          </a:p>
        </p:txBody>
      </p:sp>
      <p:sp>
        <p:nvSpPr>
          <p:cNvPr id="450" name="Shape 450"/>
          <p:cNvSpPr/>
          <p:nvPr/>
        </p:nvSpPr>
        <p:spPr>
          <a:xfrm>
            <a:off x="4446975" y="2171700"/>
            <a:ext cx="3650819" cy="673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generic type variable</a:t>
            </a:r>
            <a:br>
              <a:rPr sz="1600">
                <a:solidFill>
                  <a:srgbClr val="8D3124"/>
                </a:solidFill>
                <a:uFill>
                  <a:solidFill>
                    <a:srgbClr val="8D3124"/>
                  </a:solidFill>
                </a:uFill>
              </a:rPr>
            </a:br>
            <a:r>
              <a:rPr sz="1600">
                <a:solidFill>
                  <a:srgbClr val="8D3124"/>
                </a:solidFill>
                <a:uFill>
                  <a:solidFill>
                    <a:srgbClr val="8D3124"/>
                  </a:solidFill>
                </a:uFill>
              </a:rPr>
              <a:t>(value inferred from argument </a:t>
            </a:r>
            <a:r>
              <a:rPr sz="16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a:t>
            </a:r>
            <a:r>
              <a:rPr sz="1600">
                <a:solidFill>
                  <a:srgbClr val="8D3124"/>
                </a:solidFill>
                <a:uFill>
                  <a:solidFill>
                    <a:srgbClr val="8D3124"/>
                  </a:solidFill>
                </a:uFill>
              </a:rPr>
              <a:t>)</a:t>
            </a:r>
          </a:p>
        </p:txBody>
      </p:sp>
      <p:sp>
        <p:nvSpPr>
          <p:cNvPr id="451" name="Shape 451"/>
          <p:cNvSpPr/>
          <p:nvPr/>
        </p:nvSpPr>
        <p:spPr>
          <a:xfrm flipV="1">
            <a:off x="3844235" y="2641292"/>
            <a:ext cx="558202" cy="194242"/>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2" name="Shape 452"/>
          <p:cNvSpPr/>
          <p:nvPr/>
        </p:nvSpPr>
        <p:spPr>
          <a:xfrm>
            <a:off x="7482275" y="3568700"/>
            <a:ext cx="38608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return type matches array type</a:t>
            </a:r>
          </a:p>
        </p:txBody>
      </p:sp>
      <p:sp>
        <p:nvSpPr>
          <p:cNvPr id="453" name="Shape 453"/>
          <p:cNvSpPr/>
          <p:nvPr/>
        </p:nvSpPr>
        <p:spPr>
          <a:xfrm>
            <a:off x="7421358" y="3219403"/>
            <a:ext cx="421221" cy="316956"/>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4" name="Shape 454"/>
          <p:cNvSpPr/>
          <p:nvPr/>
        </p:nvSpPr>
        <p:spPr>
          <a:xfrm>
            <a:off x="2719775" y="7315200"/>
            <a:ext cx="51308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can declare variables of generic type</a:t>
            </a:r>
          </a:p>
        </p:txBody>
      </p:sp>
      <p:sp>
        <p:nvSpPr>
          <p:cNvPr id="455" name="Shape 455"/>
          <p:cNvSpPr/>
          <p:nvPr/>
        </p:nvSpPr>
        <p:spPr>
          <a:xfrm>
            <a:off x="2265158" y="7105603"/>
            <a:ext cx="421221" cy="316957"/>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6" name="Shape 456"/>
          <p:cNvSpPr/>
          <p:nvPr/>
        </p:nvSpPr>
        <p:spPr>
          <a:xfrm flipH="1">
            <a:off x="8274378" y="3216769"/>
            <a:ext cx="328268" cy="319591"/>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457" name="Shape 457"/>
          <p:cNvSpPr/>
          <p:nvPr/>
        </p:nvSpPr>
        <p:spPr>
          <a:xfrm>
            <a:off x="990600" y="7886700"/>
            <a:ext cx="6819900" cy="292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200"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200" b="1">
                <a:uFill>
                  <a:solidFill/>
                </a:uFill>
              </a:rPr>
              <a:t>http://algs4.cs.princeton.edu/23quicksort/QuickPedantic.java.html</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9"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460" name="Shape 460"/>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461" name="Shape 461"/>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462" name="cover-gray2.pdf"/>
          <p:cNvPicPr/>
          <p:nvPr/>
        </p:nvPicPr>
        <p:blipFill>
          <a:blip r:embed="rId4">
            <a:extLst/>
          </a:blip>
          <a:stretch>
            <a:fillRect/>
          </a:stretch>
        </p:blipFill>
        <p:spPr>
          <a:xfrm>
            <a:off x="863600" y="3365500"/>
            <a:ext cx="3263900" cy="4093706"/>
          </a:xfrm>
          <a:prstGeom prst="rect">
            <a:avLst/>
          </a:prstGeom>
          <a:ln w="12700">
            <a:round/>
          </a:ln>
        </p:spPr>
      </p:pic>
      <p:sp>
        <p:nvSpPr>
          <p:cNvPr id="463" name="Shape 463"/>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1">
              <a:defRPr sz="1800" i="0">
                <a:uFillTx/>
              </a:defRPr>
            </a:pPr>
            <a:r>
              <a:rPr sz="3000" i="1">
                <a:uFill>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464" name="Shape 464"/>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467" name="Shape 467"/>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468" name="Shape 468"/>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469" name="cover-gray2.pdf"/>
          <p:cNvPicPr/>
          <p:nvPr/>
        </p:nvPicPr>
        <p:blipFill>
          <a:blip r:embed="rId4">
            <a:extLst/>
          </a:blip>
          <a:stretch>
            <a:fillRect/>
          </a:stretch>
        </p:blipFill>
        <p:spPr>
          <a:xfrm>
            <a:off x="863600" y="3365500"/>
            <a:ext cx="3263900" cy="4093706"/>
          </a:xfrm>
          <a:prstGeom prst="rect">
            <a:avLst/>
          </a:prstGeom>
          <a:ln w="12700">
            <a:round/>
          </a:ln>
        </p:spPr>
      </p:pic>
      <p:sp>
        <p:nvSpPr>
          <p:cNvPr id="470" name="Shape 470"/>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1">
              <a:defRPr sz="1800" i="0">
                <a:uFillTx/>
              </a:defRPr>
            </a:pPr>
            <a:r>
              <a:rPr sz="3000" i="1">
                <a:uFill>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471" name="Shape 471"/>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63</a:t>
            </a:fld>
            <a:endParaRPr sz="1200">
              <a:uFill>
                <a:solidFill/>
              </a:uFill>
            </a:endParaRPr>
          </a:p>
        </p:txBody>
      </p:sp>
      <p:sp>
        <p:nvSpPr>
          <p:cNvPr id="474" name="Shape 474"/>
          <p:cNvSpPr>
            <a:spLocks noGrp="1"/>
          </p:cNvSpPr>
          <p:nvPr>
            <p:ph type="title"/>
          </p:nvPr>
        </p:nvSpPr>
        <p:spPr>
          <a:prstGeom prst="rect">
            <a:avLst/>
          </a:prstGeom>
        </p:spPr>
        <p:txBody>
          <a:bodyPr/>
          <a:lstStyle/>
          <a:p>
            <a:pPr lvl="0">
              <a:defRPr sz="1800">
                <a:uFillTx/>
              </a:defRPr>
            </a:pPr>
            <a:r>
              <a:rPr sz="2800">
                <a:uFill>
                  <a:solidFill/>
                </a:uFill>
              </a:rPr>
              <a:t>Duplicate keys</a:t>
            </a:r>
          </a:p>
        </p:txBody>
      </p:sp>
      <p:sp>
        <p:nvSpPr>
          <p:cNvPr id="475" name="Shape 475"/>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Often, purpose of sort is to bring items with equal keys together.</a:t>
            </a:r>
          </a:p>
          <a:p>
            <a:pPr lvl="1">
              <a:defRPr sz="1800">
                <a:uFillTx/>
              </a:defRPr>
            </a:pPr>
            <a:r>
              <a:rPr sz="2400">
                <a:uFill>
                  <a:solidFill/>
                </a:uFill>
              </a:rPr>
              <a:t>Sort population by age.</a:t>
            </a:r>
          </a:p>
          <a:p>
            <a:pPr lvl="1">
              <a:defRPr sz="1800">
                <a:uFillTx/>
              </a:defRPr>
            </a:pPr>
            <a:r>
              <a:rPr sz="2400">
                <a:uFill>
                  <a:solidFill/>
                </a:uFill>
              </a:rPr>
              <a:t>Remove duplicates from mailing list.</a:t>
            </a:r>
          </a:p>
          <a:p>
            <a:pPr lvl="1">
              <a:defRPr sz="1800">
                <a:uFillTx/>
              </a:defRPr>
            </a:pPr>
            <a:r>
              <a:rPr sz="2400">
                <a:uFill>
                  <a:solidFill/>
                </a:uFill>
              </a:rPr>
              <a:t>Sort job applicants by college attended.</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 Typical characteristics of such applications.</a:t>
            </a:r>
          </a:p>
          <a:p>
            <a:pPr lvl="1">
              <a:defRPr sz="1800">
                <a:uFillTx/>
              </a:defRPr>
            </a:pPr>
            <a:r>
              <a:rPr sz="2400">
                <a:uFill>
                  <a:solidFill/>
                </a:uFill>
              </a:rPr>
              <a:t>Huge array.</a:t>
            </a:r>
          </a:p>
          <a:p>
            <a:pPr lvl="1">
              <a:defRPr sz="1800">
                <a:uFillTx/>
              </a:defRPr>
            </a:pPr>
            <a:r>
              <a:rPr sz="2400">
                <a:uFill>
                  <a:solidFill/>
                </a:uFill>
              </a:rPr>
              <a:t>Small number of key values.</a:t>
            </a:r>
          </a:p>
        </p:txBody>
      </p:sp>
      <p:grpSp>
        <p:nvGrpSpPr>
          <p:cNvPr id="478" name="Group 478"/>
          <p:cNvGrpSpPr/>
          <p:nvPr/>
        </p:nvGrpSpPr>
        <p:grpSpPr>
          <a:xfrm>
            <a:off x="9206523" y="3493884"/>
            <a:ext cx="2769578" cy="4953001"/>
            <a:chOff x="0" y="0"/>
            <a:chExt cx="2769576" cy="4953000"/>
          </a:xfrm>
        </p:grpSpPr>
        <p:sp>
          <p:nvSpPr>
            <p:cNvPr id="476" name="Shape 476"/>
            <p:cNvSpPr/>
            <p:nvPr/>
          </p:nvSpPr>
          <p:spPr>
            <a:xfrm>
              <a:off x="0" y="0"/>
              <a:ext cx="2769577" cy="49530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477" name="Stability.pdf.pdf"/>
            <p:cNvPicPr/>
            <p:nvPr/>
          </p:nvPicPr>
          <p:blipFill>
            <a:blip r:embed="rId2">
              <a:extLst/>
            </a:blip>
            <a:srcRect l="29103" t="4005" r="47980" b="8047"/>
            <a:stretch>
              <a:fillRect/>
            </a:stretch>
          </p:blipFill>
          <p:spPr>
            <a:xfrm>
              <a:off x="334561" y="123002"/>
              <a:ext cx="2112265" cy="4800601"/>
            </a:xfrm>
            <a:prstGeom prst="rect">
              <a:avLst/>
            </a:prstGeom>
            <a:ln w="12700" cap="flat">
              <a:noFill/>
              <a:round/>
            </a:ln>
            <a:effectLst/>
          </p:spPr>
        </p:pic>
      </p:grpSp>
      <p:sp>
        <p:nvSpPr>
          <p:cNvPr id="479" name="Shape 479"/>
          <p:cNvSpPr/>
          <p:nvPr/>
        </p:nvSpPr>
        <p:spPr>
          <a:xfrm>
            <a:off x="9831775" y="8877300"/>
            <a:ext cx="6096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key</a:t>
            </a:r>
          </a:p>
        </p:txBody>
      </p:sp>
      <p:sp>
        <p:nvSpPr>
          <p:cNvPr id="480" name="Shape 480"/>
          <p:cNvSpPr/>
          <p:nvPr/>
        </p:nvSpPr>
        <p:spPr>
          <a:xfrm>
            <a:off x="10092982" y="8294221"/>
            <a:ext cx="1" cy="584675"/>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5">
                                            <p:txEl>
                                              <p:pRg st="5" end="5"/>
                                            </p:txEl>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75">
                                            <p:txEl>
                                              <p:pRg st="6" end="6"/>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1" build="p"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64</a:t>
            </a:fld>
            <a:endParaRPr sz="1200">
              <a:uFill>
                <a:solidFill/>
              </a:uFill>
            </a:endParaRPr>
          </a:p>
        </p:txBody>
      </p:sp>
      <p:sp>
        <p:nvSpPr>
          <p:cNvPr id="483" name="Shape 483"/>
          <p:cNvSpPr>
            <a:spLocks noGrp="1"/>
          </p:cNvSpPr>
          <p:nvPr>
            <p:ph type="title"/>
          </p:nvPr>
        </p:nvSpPr>
        <p:spPr>
          <a:prstGeom prst="rect">
            <a:avLst/>
          </a:prstGeom>
        </p:spPr>
        <p:txBody>
          <a:bodyPr/>
          <a:lstStyle/>
          <a:p>
            <a:pPr lvl="0">
              <a:defRPr sz="1800">
                <a:uFillTx/>
              </a:defRPr>
            </a:pPr>
            <a:r>
              <a:rPr sz="2800">
                <a:uFill>
                  <a:solidFill/>
                </a:uFill>
              </a:rPr>
              <a:t>Duplicate keys</a:t>
            </a:r>
          </a:p>
        </p:txBody>
      </p:sp>
      <p:sp>
        <p:nvSpPr>
          <p:cNvPr id="484" name="Shape 48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Quicksort with duplicate keys.  </a:t>
            </a:r>
            <a:r>
              <a:rPr sz="2400">
                <a:solidFill>
                  <a:srgbClr val="232323"/>
                </a:solidFill>
                <a:uFill>
                  <a:solidFill>
                    <a:srgbClr val="232323"/>
                  </a:solidFill>
                </a:uFill>
              </a:rPr>
              <a:t>Algorithm can go quadratic unless partitioning stops on equal keys!</a:t>
            </a:r>
          </a:p>
          <a:p>
            <a:pPr lvl="0">
              <a:buFont typeface="Lucida Sans Regular"/>
              <a:defRPr sz="1800">
                <a:solidFill>
                  <a:srgbClr val="000000"/>
                </a:solidFill>
                <a:uFillTx/>
              </a:defRPr>
            </a:pP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br>
              <a:rPr sz="2400">
                <a:solidFill>
                  <a:srgbClr val="232323"/>
                </a:solidFill>
                <a:uFill>
                  <a:solidFill>
                    <a:srgbClr val="232323"/>
                  </a:solidFill>
                </a:uFill>
              </a:rPr>
            </a:br>
            <a:r>
              <a:rPr sz="2400">
                <a:solidFill>
                  <a:srgbClr val="005493"/>
                </a:solidFill>
                <a:uFill>
                  <a:solidFill>
                    <a:srgbClr val="0048AA"/>
                  </a:solidFill>
                </a:uFill>
              </a:rPr>
              <a:t>Caveat emptor.  </a:t>
            </a:r>
            <a:r>
              <a:rPr sz="2400">
                <a:uFill>
                  <a:solidFill/>
                </a:uFill>
              </a:rPr>
              <a:t>Some textbook (and commercial) implementations</a:t>
            </a:r>
            <a:br>
              <a:rPr sz="2400">
                <a:uFill>
                  <a:solidFill/>
                </a:uFill>
              </a:rPr>
            </a:br>
            <a:r>
              <a:rPr sz="2400">
                <a:uFill>
                  <a:solidFill/>
                </a:uFill>
              </a:rPr>
              <a:t>go quadratic when many duplicate keys.</a:t>
            </a:r>
          </a:p>
        </p:txBody>
      </p:sp>
      <p:sp>
        <p:nvSpPr>
          <p:cNvPr id="485" name="Shape 485"/>
          <p:cNvSpPr/>
          <p:nvPr/>
        </p:nvSpPr>
        <p:spPr>
          <a:xfrm>
            <a:off x="2743200" y="3606800"/>
            <a:ext cx="5727700"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S</a:t>
            </a:r>
            <a:r>
              <a:rPr sz="2400">
                <a:uFill>
                  <a:solidFill>
                    <a:srgbClr val="8D3124"/>
                  </a:solidFill>
                </a:uFill>
                <a:latin typeface="Lucida Sans Typewriter Regular"/>
                <a:ea typeface="Lucida Sans Typewriter Regular"/>
                <a:cs typeface="Lucida Sans Typewriter Regular"/>
                <a:sym typeface="Lucida Sans Typewriter Regular"/>
              </a:rPr>
              <a:t> T O P O N E Q U A L K E Y</a:t>
            </a:r>
            <a:r>
              <a:rPr sz="2400">
                <a:uFill>
                  <a:solidFill/>
                </a:uFill>
                <a:latin typeface="Lucida Sans Typewriter Regular"/>
                <a:ea typeface="Lucida Sans Typewriter Regular"/>
                <a:cs typeface="Lucida Sans Typewriter Regular"/>
                <a:sym typeface="Lucida Sans Typewriter Regular"/>
              </a:rPr>
              <a:t> S</a:t>
            </a:r>
          </a:p>
        </p:txBody>
      </p:sp>
      <p:grpSp>
        <p:nvGrpSpPr>
          <p:cNvPr id="488" name="Group 488"/>
          <p:cNvGrpSpPr/>
          <p:nvPr/>
        </p:nvGrpSpPr>
        <p:grpSpPr>
          <a:xfrm>
            <a:off x="2984500" y="4064000"/>
            <a:ext cx="736600" cy="838200"/>
            <a:chOff x="0" y="0"/>
            <a:chExt cx="736600" cy="838200"/>
          </a:xfrm>
        </p:grpSpPr>
        <p:sp>
          <p:nvSpPr>
            <p:cNvPr id="486" name="Shape 486"/>
            <p:cNvSpPr/>
            <p:nvPr/>
          </p:nvSpPr>
          <p:spPr>
            <a:xfrm>
              <a:off x="0" y="508000"/>
              <a:ext cx="73660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swap</a:t>
              </a:r>
            </a:p>
          </p:txBody>
        </p:sp>
        <p:sp>
          <p:nvSpPr>
            <p:cNvPr id="487" name="Shape 487"/>
            <p:cNvSpPr/>
            <p:nvPr/>
          </p:nvSpPr>
          <p:spPr>
            <a:xfrm flipH="1">
              <a:off x="304799" y="0"/>
              <a:ext cx="2" cy="44455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491" name="Group 491"/>
          <p:cNvGrpSpPr/>
          <p:nvPr/>
        </p:nvGrpSpPr>
        <p:grpSpPr>
          <a:xfrm>
            <a:off x="5740400" y="4051300"/>
            <a:ext cx="1790700" cy="1181100"/>
            <a:chOff x="0" y="0"/>
            <a:chExt cx="1790700" cy="1181100"/>
          </a:xfrm>
        </p:grpSpPr>
        <p:sp>
          <p:nvSpPr>
            <p:cNvPr id="489" name="Shape 489"/>
            <p:cNvSpPr/>
            <p:nvPr/>
          </p:nvSpPr>
          <p:spPr>
            <a:xfrm>
              <a:off x="0" y="508000"/>
              <a:ext cx="1790700" cy="673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r"/>
            </a:lstStyle>
            <a:p>
              <a:pPr lvl="0">
                <a:defRPr sz="1800">
                  <a:solidFill>
                    <a:srgbClr val="000000"/>
                  </a:solidFill>
                  <a:uFillTx/>
                </a:defRPr>
              </a:pPr>
              <a:r>
                <a:rPr sz="1600">
                  <a:solidFill>
                    <a:srgbClr val="8D3124"/>
                  </a:solidFill>
                  <a:uFill>
                    <a:solidFill>
                      <a:srgbClr val="8D3124"/>
                    </a:solidFill>
                  </a:uFill>
                </a:rPr>
                <a:t>if we don't stop on equal keys</a:t>
              </a:r>
            </a:p>
          </p:txBody>
        </p:sp>
        <p:sp>
          <p:nvSpPr>
            <p:cNvPr id="490" name="Shape 490"/>
            <p:cNvSpPr/>
            <p:nvPr/>
          </p:nvSpPr>
          <p:spPr>
            <a:xfrm>
              <a:off x="1625600" y="0"/>
              <a:ext cx="0" cy="44455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494" name="Group 494"/>
          <p:cNvGrpSpPr/>
          <p:nvPr/>
        </p:nvGrpSpPr>
        <p:grpSpPr>
          <a:xfrm>
            <a:off x="7899400" y="4051300"/>
            <a:ext cx="1612900" cy="1181100"/>
            <a:chOff x="0" y="0"/>
            <a:chExt cx="1612900" cy="1181100"/>
          </a:xfrm>
        </p:grpSpPr>
        <p:sp>
          <p:nvSpPr>
            <p:cNvPr id="492" name="Shape 492"/>
            <p:cNvSpPr/>
            <p:nvPr/>
          </p:nvSpPr>
          <p:spPr>
            <a:xfrm>
              <a:off x="0" y="508000"/>
              <a:ext cx="1612900" cy="673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if we stop on equal keys</a:t>
              </a:r>
            </a:p>
          </p:txBody>
        </p:sp>
        <p:sp>
          <p:nvSpPr>
            <p:cNvPr id="493" name="Shape 493"/>
            <p:cNvSpPr/>
            <p:nvPr/>
          </p:nvSpPr>
          <p:spPr>
            <a:xfrm flipH="1">
              <a:off x="177799" y="0"/>
              <a:ext cx="2" cy="44455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5" build="p" animBg="1" advAuto="0"/>
      <p:bldP spid="485" grpId="1" animBg="1" advAuto="0"/>
      <p:bldP spid="488" grpId="2" animBg="1" advAuto="0"/>
      <p:bldP spid="491" grpId="4" animBg="1" advAuto="0"/>
      <p:bldP spid="494" grpId="3"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p:nvPr/>
        </p:nvSpPr>
        <p:spPr>
          <a:xfrm>
            <a:off x="0" y="0"/>
            <a:ext cx="13004800" cy="9753600"/>
          </a:xfrm>
          <a:prstGeom prst="rect">
            <a:avLst/>
          </a:prstGeom>
          <a:solidFill>
            <a:srgbClr val="92B4DB">
              <a:alpha val="33000"/>
            </a:srgbClr>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499" name="Shape 499"/>
          <p:cNvSpPr>
            <a:spLocks noGrp="1"/>
          </p:cNvSpPr>
          <p:nvPr>
            <p:ph type="body" idx="1"/>
          </p:nvPr>
        </p:nvSpPr>
        <p:spPr>
          <a:prstGeom prst="rect">
            <a:avLst/>
          </a:prstGeom>
        </p:spPr>
        <p:txBody>
          <a:bodyPr/>
          <a:lstStyle/>
          <a:p>
            <a:pPr lvl="0">
              <a:defRPr sz="1800" b="0">
                <a:solidFill>
                  <a:srgbClr val="000000"/>
                </a:solidFill>
                <a:uFillTx/>
              </a:defRPr>
            </a:pPr>
            <a:r>
              <a:rPr sz="2400" b="1">
                <a:uFill>
                  <a:solidFill/>
                </a:uFill>
              </a:rPr>
              <a:t>What is the result of partitioning the following array?</a:t>
            </a:r>
            <a:br>
              <a:rPr sz="2400" b="1">
                <a:uFill>
                  <a:solidFill/>
                </a:uFill>
              </a:rPr>
            </a:br>
            <a:br>
              <a:rPr sz="2400" b="1">
                <a:uFill>
                  <a:solidFill/>
                </a:uFill>
              </a:rPr>
            </a:br>
            <a:br>
              <a:rPr sz="2400" b="1">
                <a:uFill>
                  <a:solidFill/>
                </a:uFill>
              </a:rPr>
            </a:br>
            <a:br>
              <a:rPr sz="2400" b="1">
                <a:uFill>
                  <a:solidFill/>
                </a:uFill>
              </a:rPr>
            </a:br>
            <a:endParaRPr sz="2400" b="1">
              <a:uFill>
                <a:solidFill/>
              </a:uFill>
            </a:endParaRPr>
          </a:p>
          <a:p>
            <a:pPr lvl="0">
              <a:defRPr sz="1800" b="0">
                <a:solidFill>
                  <a:srgbClr val="000000"/>
                </a:solidFill>
                <a:uFillTx/>
              </a:defRPr>
            </a:pPr>
            <a:endParaRPr sz="2400" b="1">
              <a:uFill>
                <a:solidFill/>
              </a:uFill>
            </a:endParaRPr>
          </a:p>
          <a:p>
            <a:pPr lvl="0">
              <a:defRPr sz="1800" b="0">
                <a:solidFill>
                  <a:srgbClr val="000000"/>
                </a:solidFill>
                <a:uFillTx/>
              </a:defRPr>
            </a:pPr>
            <a:endParaRPr sz="2400" b="1">
              <a:uFill>
                <a:solidFill/>
              </a:uFill>
            </a:endParaRPr>
          </a:p>
          <a:p>
            <a:pPr lvl="0">
              <a:defRPr sz="1800" b="0">
                <a:solidFill>
                  <a:srgbClr val="000000"/>
                </a:solidFill>
                <a:uFillTx/>
              </a:defRPr>
            </a:pPr>
            <a:endParaRPr sz="2400" b="1">
              <a:uFill>
                <a:solidFill/>
              </a:uFill>
            </a:endParaRPr>
          </a:p>
          <a:p>
            <a:pPr lvl="0">
              <a:defRPr sz="1800" b="0">
                <a:solidFill>
                  <a:srgbClr val="000000"/>
                </a:solidFill>
                <a:uFillTx/>
              </a:defRPr>
            </a:pPr>
            <a:r>
              <a:rPr sz="2400" b="1">
                <a:solidFill>
                  <a:srgbClr val="005493"/>
                </a:solidFill>
                <a:uFill>
                  <a:solidFill>
                    <a:srgbClr val="0048AA"/>
                  </a:solidFill>
                </a:uFill>
              </a:rPr>
              <a:t>A.</a:t>
            </a:r>
            <a:br>
              <a:rPr sz="2400" b="1">
                <a:solidFill>
                  <a:srgbClr val="005493"/>
                </a:solidFill>
                <a:uFill>
                  <a:solidFill>
                    <a:srgbClr val="0048AA"/>
                  </a:solidFill>
                </a:uFill>
              </a:rPr>
            </a:br>
            <a:endParaRPr sz="2400" b="1">
              <a:solidFill>
                <a:srgbClr val="005493"/>
              </a:solidFill>
              <a:uFill>
                <a:solidFill>
                  <a:srgbClr val="0048AA"/>
                </a:solidFill>
              </a:uFill>
            </a:endParaRPr>
          </a:p>
          <a:p>
            <a:pPr lvl="0">
              <a:defRPr sz="1800" b="0">
                <a:solidFill>
                  <a:srgbClr val="000000"/>
                </a:solidFill>
                <a:uFillTx/>
              </a:defRPr>
            </a:pPr>
            <a:endParaRPr sz="2400" b="1">
              <a:solidFill>
                <a:srgbClr val="005493"/>
              </a:solidFill>
              <a:uFill>
                <a:solidFill>
                  <a:srgbClr val="0048AA"/>
                </a:solidFill>
              </a:uFill>
            </a:endParaRPr>
          </a:p>
          <a:p>
            <a:pPr lvl="0">
              <a:defRPr sz="1800" b="0">
                <a:solidFill>
                  <a:srgbClr val="000000"/>
                </a:solidFill>
                <a:uFillTx/>
              </a:defRPr>
            </a:pPr>
            <a:r>
              <a:rPr sz="2400" b="1">
                <a:solidFill>
                  <a:srgbClr val="005493"/>
                </a:solidFill>
                <a:uFill>
                  <a:solidFill>
                    <a:srgbClr val="0048AA"/>
                  </a:solidFill>
                </a:uFill>
              </a:rPr>
              <a:t>B.</a:t>
            </a:r>
          </a:p>
          <a:p>
            <a:pPr lvl="0">
              <a:defRPr sz="1800" b="0">
                <a:solidFill>
                  <a:srgbClr val="000000"/>
                </a:solidFill>
                <a:uFillTx/>
              </a:defRPr>
            </a:pPr>
            <a:endParaRPr sz="2400" b="1">
              <a:solidFill>
                <a:srgbClr val="005493"/>
              </a:solidFill>
              <a:uFill>
                <a:solidFill>
                  <a:srgbClr val="0048AA"/>
                </a:solidFill>
              </a:uFill>
            </a:endParaRPr>
          </a:p>
          <a:p>
            <a:pPr lvl="0">
              <a:defRPr sz="1800" b="0">
                <a:solidFill>
                  <a:srgbClr val="000000"/>
                </a:solidFill>
                <a:uFillTx/>
              </a:defRPr>
            </a:pPr>
            <a:endParaRPr sz="2400" b="1">
              <a:solidFill>
                <a:srgbClr val="005493"/>
              </a:solidFill>
              <a:uFill>
                <a:solidFill>
                  <a:srgbClr val="0048AA"/>
                </a:solidFill>
              </a:uFill>
            </a:endParaRPr>
          </a:p>
          <a:p>
            <a:pPr lvl="0">
              <a:defRPr sz="1800" b="0">
                <a:solidFill>
                  <a:srgbClr val="000000"/>
                </a:solidFill>
                <a:uFillTx/>
              </a:defRPr>
            </a:pPr>
            <a:r>
              <a:rPr sz="2400" b="1">
                <a:solidFill>
                  <a:srgbClr val="005493"/>
                </a:solidFill>
                <a:uFill>
                  <a:solidFill>
                    <a:srgbClr val="0048AA"/>
                  </a:solidFill>
                </a:uFill>
              </a:rPr>
              <a:t>C.</a:t>
            </a:r>
          </a:p>
        </p:txBody>
      </p:sp>
      <p:sp>
        <p:nvSpPr>
          <p:cNvPr id="500" name="Shape 50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65</a:t>
            </a:fld>
            <a:endParaRPr sz="1200">
              <a:uFill>
                <a:solidFill/>
              </a:uFill>
            </a:endParaRPr>
          </a:p>
        </p:txBody>
      </p:sp>
      <p:graphicFrame>
        <p:nvGraphicFramePr>
          <p:cNvPr id="501" name="Table 501"/>
          <p:cNvGraphicFramePr/>
          <p:nvPr/>
        </p:nvGraphicFramePr>
        <p:xfrm>
          <a:off x="2120901" y="19431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aphicFrame>
        <p:nvGraphicFramePr>
          <p:cNvPr id="502" name="Table 502"/>
          <p:cNvGraphicFramePr/>
          <p:nvPr/>
        </p:nvGraphicFramePr>
        <p:xfrm>
          <a:off x="2120900" y="47244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aphicFrame>
        <p:nvGraphicFramePr>
          <p:cNvPr id="503" name="Table 503"/>
          <p:cNvGraphicFramePr/>
          <p:nvPr/>
        </p:nvGraphicFramePr>
        <p:xfrm>
          <a:off x="2120900" y="62103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R w="28575">
                      <a:miter lim="400000"/>
                    </a:lnR>
                    <a:lnT w="28575">
                      <a:miter lim="400000"/>
                    </a:lnT>
                    <a:lnB w="28575">
                      <a:miter lim="400000"/>
                    </a:lnB>
                    <a:solidFill>
                      <a:srgbClr val="000000"/>
                    </a:solidFill>
                  </a:tcPr>
                </a:tc>
                <a:extLst>
                  <a:ext uri="{0D108BD9-81ED-4DB2-BD59-A6C34878D82A}">
                    <a16:rowId xmlns:a16="http://schemas.microsoft.com/office/drawing/2014/main" val="10000"/>
                  </a:ext>
                </a:extLst>
              </a:tr>
            </a:tbl>
          </a:graphicData>
        </a:graphic>
      </p:graphicFrame>
      <p:graphicFrame>
        <p:nvGraphicFramePr>
          <p:cNvPr id="504" name="Table 504"/>
          <p:cNvGraphicFramePr/>
          <p:nvPr/>
        </p:nvGraphicFramePr>
        <p:xfrm>
          <a:off x="2120900" y="7696200"/>
          <a:ext cx="10070592" cy="635000"/>
        </p:xfrm>
        <a:graphic>
          <a:graphicData uri="http://schemas.openxmlformats.org/drawingml/2006/table">
            <a:tbl>
              <a:tblPr>
                <a:tableStyleId>{8F44A2F1-9E1F-4B54-A3A2-5F16C0AD49E2}</a:tableStyleId>
              </a:tblPr>
              <a:tblGrid>
                <a:gridCol w="629412">
                  <a:extLst>
                    <a:ext uri="{9D8B030D-6E8A-4147-A177-3AD203B41FA5}">
                      <a16:colId xmlns:a16="http://schemas.microsoft.com/office/drawing/2014/main" val="20000"/>
                    </a:ext>
                  </a:extLst>
                </a:gridCol>
                <a:gridCol w="629412">
                  <a:extLst>
                    <a:ext uri="{9D8B030D-6E8A-4147-A177-3AD203B41FA5}">
                      <a16:colId xmlns:a16="http://schemas.microsoft.com/office/drawing/2014/main" val="20001"/>
                    </a:ext>
                  </a:extLst>
                </a:gridCol>
                <a:gridCol w="629412">
                  <a:extLst>
                    <a:ext uri="{9D8B030D-6E8A-4147-A177-3AD203B41FA5}">
                      <a16:colId xmlns:a16="http://schemas.microsoft.com/office/drawing/2014/main" val="20002"/>
                    </a:ext>
                  </a:extLst>
                </a:gridCol>
                <a:gridCol w="629412">
                  <a:extLst>
                    <a:ext uri="{9D8B030D-6E8A-4147-A177-3AD203B41FA5}">
                      <a16:colId xmlns:a16="http://schemas.microsoft.com/office/drawing/2014/main" val="20003"/>
                    </a:ext>
                  </a:extLst>
                </a:gridCol>
                <a:gridCol w="629412">
                  <a:extLst>
                    <a:ext uri="{9D8B030D-6E8A-4147-A177-3AD203B41FA5}">
                      <a16:colId xmlns:a16="http://schemas.microsoft.com/office/drawing/2014/main" val="20004"/>
                    </a:ext>
                  </a:extLst>
                </a:gridCol>
                <a:gridCol w="629412">
                  <a:extLst>
                    <a:ext uri="{9D8B030D-6E8A-4147-A177-3AD203B41FA5}">
                      <a16:colId xmlns:a16="http://schemas.microsoft.com/office/drawing/2014/main" val="20005"/>
                    </a:ext>
                  </a:extLst>
                </a:gridCol>
                <a:gridCol w="629412">
                  <a:extLst>
                    <a:ext uri="{9D8B030D-6E8A-4147-A177-3AD203B41FA5}">
                      <a16:colId xmlns:a16="http://schemas.microsoft.com/office/drawing/2014/main" val="20006"/>
                    </a:ext>
                  </a:extLst>
                </a:gridCol>
                <a:gridCol w="629412">
                  <a:extLst>
                    <a:ext uri="{9D8B030D-6E8A-4147-A177-3AD203B41FA5}">
                      <a16:colId xmlns:a16="http://schemas.microsoft.com/office/drawing/2014/main" val="20007"/>
                    </a:ext>
                  </a:extLst>
                </a:gridCol>
                <a:gridCol w="629412">
                  <a:extLst>
                    <a:ext uri="{9D8B030D-6E8A-4147-A177-3AD203B41FA5}">
                      <a16:colId xmlns:a16="http://schemas.microsoft.com/office/drawing/2014/main" val="20008"/>
                    </a:ext>
                  </a:extLst>
                </a:gridCol>
                <a:gridCol w="629412">
                  <a:extLst>
                    <a:ext uri="{9D8B030D-6E8A-4147-A177-3AD203B41FA5}">
                      <a16:colId xmlns:a16="http://schemas.microsoft.com/office/drawing/2014/main" val="20009"/>
                    </a:ext>
                  </a:extLst>
                </a:gridCol>
                <a:gridCol w="629412">
                  <a:extLst>
                    <a:ext uri="{9D8B030D-6E8A-4147-A177-3AD203B41FA5}">
                      <a16:colId xmlns:a16="http://schemas.microsoft.com/office/drawing/2014/main" val="20010"/>
                    </a:ext>
                  </a:extLst>
                </a:gridCol>
                <a:gridCol w="629412">
                  <a:extLst>
                    <a:ext uri="{9D8B030D-6E8A-4147-A177-3AD203B41FA5}">
                      <a16:colId xmlns:a16="http://schemas.microsoft.com/office/drawing/2014/main" val="20011"/>
                    </a:ext>
                  </a:extLst>
                </a:gridCol>
                <a:gridCol w="629412">
                  <a:extLst>
                    <a:ext uri="{9D8B030D-6E8A-4147-A177-3AD203B41FA5}">
                      <a16:colId xmlns:a16="http://schemas.microsoft.com/office/drawing/2014/main" val="20012"/>
                    </a:ext>
                  </a:extLst>
                </a:gridCol>
                <a:gridCol w="629412">
                  <a:extLst>
                    <a:ext uri="{9D8B030D-6E8A-4147-A177-3AD203B41FA5}">
                      <a16:colId xmlns:a16="http://schemas.microsoft.com/office/drawing/2014/main" val="20013"/>
                    </a:ext>
                  </a:extLst>
                </a:gridCol>
                <a:gridCol w="629412">
                  <a:extLst>
                    <a:ext uri="{9D8B030D-6E8A-4147-A177-3AD203B41FA5}">
                      <a16:colId xmlns:a16="http://schemas.microsoft.com/office/drawing/2014/main" val="20014"/>
                    </a:ext>
                  </a:extLst>
                </a:gridCol>
                <a:gridCol w="629412">
                  <a:extLst>
                    <a:ext uri="{9D8B030D-6E8A-4147-A177-3AD203B41FA5}">
                      <a16:colId xmlns:a16="http://schemas.microsoft.com/office/drawing/2014/main" val="20015"/>
                    </a:ext>
                  </a:extLst>
                </a:gridCol>
              </a:tblGrid>
              <a:tr h="635000">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A</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638499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6" name="Shape 506"/>
          <p:cNvSpPr>
            <a:spLocks noGrp="1"/>
          </p:cNvSpPr>
          <p:nvPr>
            <p:ph type="title"/>
          </p:nvPr>
        </p:nvSpPr>
        <p:spPr>
          <a:prstGeom prst="rect">
            <a:avLst/>
          </a:prstGeom>
        </p:spPr>
        <p:txBody>
          <a:bodyPr/>
          <a:lstStyle/>
          <a:p>
            <a:pPr lvl="0">
              <a:defRPr sz="1800">
                <a:uFillTx/>
              </a:defRPr>
            </a:pPr>
            <a:r>
              <a:rPr sz="2800">
                <a:uFill>
                  <a:solidFill/>
                </a:uFill>
              </a:rPr>
              <a:t>Partitioning an array with all equal keys</a:t>
            </a:r>
          </a:p>
        </p:txBody>
      </p:sp>
      <p:sp>
        <p:nvSpPr>
          <p:cNvPr id="507" name="Shape 50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66</a:t>
            </a:fld>
            <a:endParaRPr sz="1200">
              <a:uFill>
                <a:solidFill/>
              </a:uFill>
            </a:endParaRPr>
          </a:p>
        </p:txBody>
      </p:sp>
      <p:pic>
        <p:nvPicPr>
          <p:cNvPr id="508" name="partition-equal.pdf"/>
          <p:cNvPicPr/>
          <p:nvPr/>
        </p:nvPicPr>
        <p:blipFill>
          <a:blip r:embed="rId2">
            <a:extLst/>
          </a:blip>
          <a:srcRect l="2626" t="4234" r="4203" b="7880"/>
          <a:stretch>
            <a:fillRect/>
          </a:stretch>
        </p:blipFill>
        <p:spPr>
          <a:xfrm>
            <a:off x="2476500" y="1539130"/>
            <a:ext cx="8039100" cy="7583075"/>
          </a:xfrm>
          <a:prstGeom prst="rect">
            <a:avLst/>
          </a:prstGeom>
          <a:ln w="12700">
            <a:round/>
          </a:ln>
        </p:spPr>
      </p:pic>
    </p:spTree>
    <p:extLst>
      <p:ext uri="{BB962C8B-B14F-4D97-AF65-F5344CB8AC3E}">
        <p14:creationId xmlns:p14="http://schemas.microsoft.com/office/powerpoint/2010/main" val="259712117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uFillTx/>
              </a:defRPr>
            </a:pPr>
            <a:r>
              <a:rPr sz="2800">
                <a:uFill>
                  <a:solidFill/>
                </a:uFill>
              </a:rPr>
              <a:t>Duplicate keys:  the problem</a:t>
            </a:r>
          </a:p>
        </p:txBody>
      </p:sp>
      <p:sp>
        <p:nvSpPr>
          <p:cNvPr id="511" name="Shape 51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Recommended.  </a:t>
            </a:r>
            <a:r>
              <a:rPr sz="2400">
                <a:uFill>
                  <a:solidFill>
                    <a:srgbClr val="0048AA"/>
                  </a:solidFill>
                </a:uFill>
              </a:rPr>
              <a:t>Stop scans on items equal to the partitioning item.</a:t>
            </a:r>
            <a:br>
              <a:rPr sz="2400">
                <a:uFill>
                  <a:solidFill>
                    <a:srgbClr val="0048AA"/>
                  </a:solidFill>
                </a:uFill>
              </a:rPr>
            </a:br>
            <a:r>
              <a:rPr sz="2400">
                <a:solidFill>
                  <a:srgbClr val="005493"/>
                </a:solidFill>
                <a:uFill>
                  <a:solidFill>
                    <a:srgbClr val="0048AA"/>
                  </a:solidFill>
                </a:uFill>
              </a:rPr>
              <a:t>Consequence.  </a:t>
            </a:r>
            <a:r>
              <a:rPr sz="2400">
                <a:uFill>
                  <a:solidFill>
                    <a:srgbClr val="0048AA"/>
                  </a:solidFill>
                </a:uFill>
                <a:latin typeface="Times New Roman"/>
                <a:ea typeface="Times New Roman"/>
                <a:cs typeface="Times New Roman"/>
                <a:sym typeface="Times New Roman"/>
              </a:rPr>
              <a:t>~ </a:t>
            </a:r>
            <a:r>
              <a:rPr sz="2400" i="1">
                <a:uFill>
                  <a:solidFill/>
                </a:uFill>
                <a:latin typeface="Times New Roman"/>
                <a:ea typeface="Times New Roman"/>
                <a:cs typeface="Times New Roman"/>
                <a:sym typeface="Times New Roman"/>
              </a:rPr>
              <a:t>N </a:t>
            </a:r>
            <a:r>
              <a:rPr sz="2400">
                <a:uFill>
                  <a:solidFill/>
                </a:uFill>
                <a:latin typeface="Times New Roman"/>
                <a:ea typeface="Times New Roman"/>
                <a:cs typeface="Times New Roman"/>
                <a:sym typeface="Times New Roman"/>
              </a:rPr>
              <a:t>lg</a:t>
            </a:r>
            <a:r>
              <a:rPr sz="2400" i="1">
                <a:uFill>
                  <a:solidFill/>
                </a:uFill>
                <a:latin typeface="Times New Roman"/>
                <a:ea typeface="Times New Roman"/>
                <a:cs typeface="Times New Roman"/>
                <a:sym typeface="Times New Roman"/>
              </a:rPr>
              <a:t> N</a:t>
            </a:r>
            <a:r>
              <a:rPr sz="2400">
                <a:uFill>
                  <a:solidFill>
                    <a:srgbClr val="0048AA"/>
                  </a:solidFill>
                </a:uFill>
              </a:rPr>
              <a:t> compares when all keys equal.</a:t>
            </a:r>
          </a:p>
          <a:p>
            <a:pPr lvl="0">
              <a:defRPr sz="1800">
                <a:solidFill>
                  <a:srgbClr val="000000"/>
                </a:solidFill>
                <a:uFillTx/>
              </a:defRPr>
            </a:pPr>
            <a:br>
              <a:rPr sz="2400">
                <a:uFill>
                  <a:solidFill>
                    <a:srgbClr val="0048AA"/>
                  </a:solidFill>
                </a:uFill>
              </a:rPr>
            </a:br>
            <a:br>
              <a:rPr sz="2400">
                <a:uFill>
                  <a:solidFill>
                    <a:srgbClr val="0048AA"/>
                  </a:solidFill>
                </a:uFill>
              </a:rPr>
            </a:br>
            <a:br>
              <a:rPr sz="2400">
                <a:uFill>
                  <a:solidFill>
                    <a:srgbClr val="0048AA"/>
                  </a:solidFill>
                </a:uFill>
              </a:rPr>
            </a:br>
            <a:r>
              <a:rPr sz="2400">
                <a:solidFill>
                  <a:srgbClr val="005493"/>
                </a:solidFill>
                <a:uFill>
                  <a:solidFill>
                    <a:srgbClr val="0048AA"/>
                  </a:solidFill>
                </a:uFill>
              </a:rPr>
              <a:t>Mistake.</a:t>
            </a:r>
            <a:r>
              <a:rPr sz="2400">
                <a:solidFill>
                  <a:srgbClr val="FF2600"/>
                </a:solidFill>
                <a:uFill>
                  <a:solidFill>
                    <a:srgbClr val="0048AA"/>
                  </a:solidFill>
                </a:uFill>
              </a:rPr>
              <a:t>  </a:t>
            </a:r>
            <a:r>
              <a:rPr sz="2400">
                <a:uFill>
                  <a:solidFill>
                    <a:srgbClr val="0048AA"/>
                  </a:solidFill>
                </a:uFill>
              </a:rPr>
              <a:t>Don't stop scans on items equal to the partitioning item.</a:t>
            </a:r>
            <a:br>
              <a:rPr sz="2400">
                <a:uFill>
                  <a:solidFill>
                    <a:srgbClr val="0048AA"/>
                  </a:solidFill>
                </a:uFill>
              </a:rPr>
            </a:br>
            <a:r>
              <a:rPr sz="2400">
                <a:solidFill>
                  <a:srgbClr val="005493"/>
                </a:solidFill>
                <a:uFill>
                  <a:solidFill>
                    <a:srgbClr val="0048AA"/>
                  </a:solidFill>
                </a:uFill>
              </a:rPr>
              <a:t>Consequence.   </a:t>
            </a:r>
            <a:r>
              <a:rPr sz="2400">
                <a:uFill>
                  <a:solidFill>
                    <a:srgbClr val="0048AA"/>
                  </a:solidFill>
                </a:uFill>
                <a:latin typeface="Times New Roman"/>
                <a:ea typeface="Times New Roman"/>
                <a:cs typeface="Times New Roman"/>
                <a:sym typeface="Times New Roman"/>
              </a:rPr>
              <a:t>~ </a:t>
            </a:r>
            <a:r>
              <a:rPr sz="2400">
                <a:uFill>
                  <a:solidFill/>
                </a:uFill>
                <a:latin typeface="Times New Roman"/>
                <a:ea typeface="Times New Roman"/>
                <a:cs typeface="Times New Roman"/>
                <a:sym typeface="Times New Roman"/>
              </a:rPr>
              <a:t>½ </a:t>
            </a:r>
            <a:r>
              <a:rPr sz="2400" i="1">
                <a:uFill>
                  <a:solidFill/>
                </a:uFill>
                <a:latin typeface="Times New Roman"/>
                <a:ea typeface="Times New Roman"/>
                <a:cs typeface="Times New Roman"/>
                <a:sym typeface="Times New Roman"/>
              </a:rPr>
              <a:t>N</a:t>
            </a:r>
            <a:r>
              <a:rPr sz="2400" baseline="31999">
                <a:uFill>
                  <a:solidFill/>
                </a:uFill>
                <a:latin typeface="Times New Roman"/>
                <a:ea typeface="Times New Roman"/>
                <a:cs typeface="Times New Roman"/>
                <a:sym typeface="Times New Roman"/>
              </a:rPr>
              <a:t> 2</a:t>
            </a:r>
            <a:r>
              <a:rPr sz="2400">
                <a:uFill>
                  <a:solidFill>
                    <a:srgbClr val="0048AA"/>
                  </a:solidFill>
                </a:uFill>
              </a:rPr>
              <a:t> compares when all keys equal.</a:t>
            </a:r>
          </a:p>
          <a:p>
            <a:pPr lvl="0">
              <a:defRPr sz="1800">
                <a:solidFill>
                  <a:srgbClr val="000000"/>
                </a:solidFill>
                <a:uFillTx/>
              </a:defRPr>
            </a:pPr>
            <a:br>
              <a:rPr sz="2400">
                <a:uFill>
                  <a:solidFill>
                    <a:srgbClr val="0048AA"/>
                  </a:solidFill>
                </a:uFill>
              </a:rPr>
            </a:br>
            <a:br>
              <a:rPr sz="2400">
                <a:uFill>
                  <a:solidFill>
                    <a:srgbClr val="0048AA"/>
                  </a:solidFill>
                </a:uFill>
              </a:rPr>
            </a:br>
            <a:br>
              <a:rPr sz="2400">
                <a:uFill>
                  <a:solidFill>
                    <a:srgbClr val="0048AA"/>
                  </a:solidFill>
                </a:uFill>
              </a:rPr>
            </a:br>
            <a:br>
              <a:rPr sz="2400">
                <a:uFill>
                  <a:solidFill>
                    <a:srgbClr val="0048AA"/>
                  </a:solidFill>
                </a:uFill>
              </a:rPr>
            </a:br>
            <a:r>
              <a:rPr sz="2400">
                <a:solidFill>
                  <a:srgbClr val="005493"/>
                </a:solidFill>
                <a:uFill>
                  <a:solidFill>
                    <a:srgbClr val="0048AA"/>
                  </a:solidFill>
                </a:uFill>
              </a:rPr>
              <a:t>Desirable.  </a:t>
            </a:r>
            <a:r>
              <a:rPr sz="2400">
                <a:uFill>
                  <a:solidFill>
                    <a:srgbClr val="0048AA"/>
                  </a:solidFill>
                </a:uFill>
              </a:rPr>
              <a:t>Put all items equal to the partitioning item in place.</a:t>
            </a:r>
          </a:p>
        </p:txBody>
      </p:sp>
      <p:sp>
        <p:nvSpPr>
          <p:cNvPr id="512" name="Shape 51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67</a:t>
            </a:fld>
            <a:endParaRPr sz="1200">
              <a:uFill>
                <a:solidFill/>
              </a:uFill>
            </a:endParaRPr>
          </a:p>
        </p:txBody>
      </p:sp>
      <p:sp>
        <p:nvSpPr>
          <p:cNvPr id="513" name="Shape 513"/>
          <p:cNvSpPr/>
          <p:nvPr/>
        </p:nvSpPr>
        <p:spPr>
          <a:xfrm>
            <a:off x="1714500" y="5168900"/>
            <a:ext cx="10083800"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2400">
                <a:uFill>
                  <a:solidFill>
                    <a:srgbClr val="8D3124"/>
                  </a:solidFill>
                </a:uFill>
                <a:latin typeface="Lucida Sans Typewriter Regular"/>
                <a:ea typeface="Lucida Sans Typewriter Regular"/>
                <a:cs typeface="Lucida Sans Typewriter Regular"/>
                <a:sym typeface="Lucida Sans Typewriter Regular"/>
              </a:rPr>
              <a:t>B A A B A B B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B</a:t>
            </a:r>
            <a:r>
              <a:rPr sz="2400">
                <a:uFill>
                  <a:solidFill>
                    <a:srgbClr val="8D3124"/>
                  </a:solidFill>
                </a:uFill>
                <a:latin typeface="Lucida Sans Typewriter Regular"/>
                <a:ea typeface="Lucida Sans Typewriter Regular"/>
                <a:cs typeface="Lucida Sans Typewriter Regular"/>
                <a:sym typeface="Lucida Sans Typewriter Regular"/>
              </a:rPr>
              <a:t> C C C        A A A A A A A A A A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a:t>
            </a:r>
          </a:p>
        </p:txBody>
      </p:sp>
      <p:sp>
        <p:nvSpPr>
          <p:cNvPr id="514" name="Shape 514"/>
          <p:cNvSpPr/>
          <p:nvPr/>
        </p:nvSpPr>
        <p:spPr>
          <a:xfrm>
            <a:off x="1714500" y="2705100"/>
            <a:ext cx="10083800"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2400">
                <a:uFill>
                  <a:solidFill>
                    <a:srgbClr val="8D3124"/>
                  </a:solidFill>
                </a:uFill>
                <a:latin typeface="Lucida Sans Typewriter Regular"/>
                <a:ea typeface="Lucida Sans Typewriter Regular"/>
                <a:cs typeface="Lucida Sans Typewriter Regular"/>
                <a:sym typeface="Lucida Sans Typewriter Regular"/>
              </a:rPr>
              <a:t>B A A B A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B</a:t>
            </a:r>
            <a:r>
              <a:rPr sz="2400">
                <a:uFill>
                  <a:solidFill>
                    <a:srgbClr val="8D3124"/>
                  </a:solidFill>
                </a:uFill>
                <a:latin typeface="Lucida Sans Typewriter Regular"/>
                <a:ea typeface="Lucida Sans Typewriter Regular"/>
                <a:cs typeface="Lucida Sans Typewriter Regular"/>
                <a:sym typeface="Lucida Sans Typewriter Regular"/>
              </a:rPr>
              <a:t> C C B C B        A A A A A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a:t>
            </a:r>
            <a:r>
              <a:rPr sz="2400">
                <a:uFill>
                  <a:solidFill>
                    <a:srgbClr val="8D3124"/>
                  </a:solidFill>
                </a:uFill>
                <a:latin typeface="Lucida Sans Typewriter Regular"/>
                <a:ea typeface="Lucida Sans Typewriter Regular"/>
                <a:cs typeface="Lucida Sans Typewriter Regular"/>
                <a:sym typeface="Lucida Sans Typewriter Regular"/>
              </a:rPr>
              <a:t> A A A A A</a:t>
            </a:r>
          </a:p>
        </p:txBody>
      </p:sp>
      <p:sp>
        <p:nvSpPr>
          <p:cNvPr id="515" name="Shape 515"/>
          <p:cNvSpPr/>
          <p:nvPr/>
        </p:nvSpPr>
        <p:spPr>
          <a:xfrm>
            <a:off x="1714500" y="7620000"/>
            <a:ext cx="10083800"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2400">
                <a:uFill>
                  <a:solidFill>
                    <a:srgbClr val="8D3124"/>
                  </a:solidFill>
                </a:uFill>
                <a:latin typeface="Lucida Sans Typewriter Regular"/>
                <a:ea typeface="Lucida Sans Typewriter Regular"/>
                <a:cs typeface="Lucida Sans Typewriter Regular"/>
                <a:sym typeface="Lucida Sans Typewriter Regular"/>
              </a:rPr>
              <a:t>A A A</a:t>
            </a:r>
            <a:r>
              <a:rPr sz="2400">
                <a:solidFill>
                  <a:srgbClr val="AB3226"/>
                </a:solidFill>
                <a:uFill>
                  <a:solidFill>
                    <a:srgbClr val="AB3226"/>
                  </a:solidFill>
                </a:uFill>
                <a:latin typeface="Lucida Sans Typewriter Regular"/>
                <a:ea typeface="Lucida Sans Typewriter Regular"/>
                <a:cs typeface="Lucida Sans Typewriter Regular"/>
                <a:sym typeface="Lucida Sans Typewriter Regular"/>
              </a:rPr>
              <a:t>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B B B B B</a:t>
            </a:r>
            <a:r>
              <a:rPr sz="2400">
                <a:uFill>
                  <a:solidFill>
                    <a:srgbClr val="8D3124"/>
                  </a:solidFill>
                </a:uFill>
                <a:latin typeface="Lucida Sans Typewriter Regular"/>
                <a:ea typeface="Lucida Sans Typewriter Regular"/>
                <a:cs typeface="Lucida Sans Typewriter Regular"/>
                <a:sym typeface="Lucida Sans Typewriter Regular"/>
              </a:rPr>
              <a:t> C C C        </a:t>
            </a:r>
            <a:r>
              <a:rPr sz="2400">
                <a:solidFill>
                  <a:srgbClr val="8D3124"/>
                </a:solidFill>
                <a:uFill>
                  <a:solidFill>
                    <a:srgbClr val="8D3124"/>
                  </a:solidFill>
                </a:uFill>
                <a:latin typeface="Lucida Sans Typewriter Regular"/>
                <a:ea typeface="Lucida Sans Typewriter Regular"/>
                <a:cs typeface="Lucida Sans Typewriter Regular"/>
                <a:sym typeface="Lucida Sans Typewriter Regular"/>
              </a:rPr>
              <a:t>A A A A A A A A A A 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1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13" grpId="2" animBg="1" advAuto="0"/>
      <p:bldP spid="515" grpId="3"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uFill>
              </a:rPr>
              <a:t>Goal.</a:t>
            </a:r>
            <a:r>
              <a:rPr sz="2400" dirty="0">
                <a:uFill>
                  <a:solidFill/>
                </a:uFill>
              </a:rPr>
              <a:t>  Partition array into </a:t>
            </a:r>
            <a:r>
              <a:rPr sz="2400" dirty="0">
                <a:solidFill>
                  <a:srgbClr val="8D3124"/>
                </a:solidFill>
                <a:uFill>
                  <a:solidFill>
                    <a:srgbClr val="8D3124"/>
                  </a:solidFill>
                </a:uFill>
              </a:rPr>
              <a:t>three</a:t>
            </a:r>
            <a:r>
              <a:rPr sz="2400" dirty="0">
                <a:uFill>
                  <a:solidFill/>
                </a:uFill>
              </a:rPr>
              <a:t> parts so that:</a:t>
            </a:r>
          </a:p>
          <a:p>
            <a:pPr lvl="1">
              <a:defRPr sz="1800">
                <a:uFillTx/>
              </a:defRPr>
            </a:pPr>
            <a:r>
              <a:rPr sz="2400" dirty="0">
                <a:uFill>
                  <a:solidFill/>
                </a:uFill>
              </a:rPr>
              <a:t>Entries between </a:t>
            </a:r>
            <a:r>
              <a:rPr sz="2000" dirty="0" err="1">
                <a:uFill>
                  <a:solidFill/>
                </a:uFill>
                <a:latin typeface="Lucida Sans Typewriter Regular"/>
                <a:ea typeface="Lucida Sans Typewriter Regular"/>
                <a:cs typeface="Lucida Sans Typewriter Regular"/>
                <a:sym typeface="Lucida Sans Typewriter Regular"/>
              </a:rPr>
              <a:t>lt</a:t>
            </a:r>
            <a:r>
              <a:rPr sz="2400" dirty="0">
                <a:uFill>
                  <a:solidFill/>
                </a:uFill>
              </a:rPr>
              <a:t> and </a:t>
            </a:r>
            <a:r>
              <a:rPr sz="2000" dirty="0" err="1">
                <a:uFill>
                  <a:solidFill/>
                </a:uFill>
                <a:latin typeface="Lucida Sans Typewriter Regular"/>
                <a:ea typeface="Lucida Sans Typewriter Regular"/>
                <a:cs typeface="Lucida Sans Typewriter Regular"/>
                <a:sym typeface="Lucida Sans Typewriter Regular"/>
              </a:rPr>
              <a:t>gt</a:t>
            </a:r>
            <a:r>
              <a:rPr sz="2400" dirty="0">
                <a:uFill>
                  <a:solidFill/>
                </a:uFill>
              </a:rPr>
              <a:t> equal to the partition item.</a:t>
            </a:r>
          </a:p>
          <a:p>
            <a:pPr lvl="1">
              <a:defRPr sz="1800">
                <a:uFillTx/>
              </a:defRPr>
            </a:pPr>
            <a:r>
              <a:rPr sz="2400" dirty="0">
                <a:uFill>
                  <a:solidFill/>
                </a:uFill>
              </a:rPr>
              <a:t>No larger entries to left of </a:t>
            </a:r>
            <a:r>
              <a:rPr sz="2000" dirty="0">
                <a:uFill>
                  <a:solidFill/>
                </a:uFill>
                <a:latin typeface="Lucida Sans Typewriter Regular"/>
                <a:ea typeface="Lucida Sans Typewriter Regular"/>
                <a:cs typeface="Lucida Sans Typewriter Regular"/>
                <a:sym typeface="Lucida Sans Typewriter Regular"/>
              </a:rPr>
              <a:t>lt</a:t>
            </a:r>
            <a:r>
              <a:rPr sz="2400" dirty="0">
                <a:uFill>
                  <a:solidFill/>
                </a:uFill>
              </a:rPr>
              <a:t>.</a:t>
            </a:r>
          </a:p>
          <a:p>
            <a:pPr lvl="1">
              <a:defRPr sz="1800">
                <a:uFillTx/>
              </a:defRPr>
            </a:pPr>
            <a:r>
              <a:rPr sz="2400" dirty="0">
                <a:uFill>
                  <a:solidFill/>
                </a:uFill>
              </a:rPr>
              <a:t>No smaller entries to right of </a:t>
            </a:r>
            <a:r>
              <a:rPr sz="2000" dirty="0" err="1">
                <a:uFill>
                  <a:solidFill/>
                </a:uFill>
                <a:latin typeface="Lucida Sans Typewriter Regular"/>
                <a:ea typeface="Lucida Sans Typewriter Regular"/>
                <a:cs typeface="Lucida Sans Typewriter Regular"/>
                <a:sym typeface="Lucida Sans Typewriter Regular"/>
              </a:rPr>
              <a:t>gt</a:t>
            </a:r>
            <a:r>
              <a:rPr sz="2400" dirty="0" err="1">
                <a:uFill>
                  <a:solidFill/>
                </a:uFill>
              </a:rPr>
              <a:t>.</a:t>
            </a:r>
            <a:endParaRPr sz="2400" dirty="0">
              <a:uFill>
                <a:solidFill/>
              </a:uFill>
            </a:endParaRPr>
          </a:p>
          <a:p>
            <a:pPr lvl="0">
              <a:defRPr sz="1800">
                <a:solidFill>
                  <a:srgbClr val="000000"/>
                </a:solidFill>
                <a:uFillTx/>
              </a:defRPr>
            </a:pP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r>
              <a:rPr sz="2400" dirty="0">
                <a:solidFill>
                  <a:srgbClr val="005493"/>
                </a:solidFill>
                <a:uFill>
                  <a:solidFill>
                    <a:srgbClr val="0048AA"/>
                  </a:solidFill>
                </a:uFill>
              </a:rPr>
              <a:t>Dutch national flag problem.  </a:t>
            </a:r>
            <a:r>
              <a:rPr sz="2400" dirty="0">
                <a:solidFill>
                  <a:srgbClr val="5E5E5E"/>
                </a:solidFill>
                <a:uFill>
                  <a:solidFill>
                    <a:srgbClr val="0048AA"/>
                  </a:solidFill>
                </a:uFill>
              </a:rPr>
              <a:t>[</a:t>
            </a:r>
            <a:r>
              <a:rPr sz="2400" dirty="0" err="1">
                <a:solidFill>
                  <a:srgbClr val="5E5E5E"/>
                </a:solidFill>
                <a:uFill>
                  <a:solidFill>
                    <a:srgbClr val="0048AA"/>
                  </a:solidFill>
                </a:uFill>
              </a:rPr>
              <a:t>Edsger</a:t>
            </a:r>
            <a:r>
              <a:rPr sz="2400" dirty="0">
                <a:solidFill>
                  <a:srgbClr val="5E5E5E"/>
                </a:solidFill>
                <a:uFill>
                  <a:solidFill>
                    <a:srgbClr val="0048AA"/>
                  </a:solidFill>
                </a:uFill>
              </a:rPr>
              <a:t> Dijkstra]</a:t>
            </a:r>
            <a:endParaRPr sz="2400" dirty="0">
              <a:solidFill>
                <a:srgbClr val="005493"/>
              </a:solidFill>
              <a:uFill>
                <a:solidFill>
                  <a:srgbClr val="0048AA"/>
                </a:solidFill>
              </a:uFill>
            </a:endParaRPr>
          </a:p>
          <a:p>
            <a:pPr lvl="1">
              <a:defRPr sz="1800">
                <a:uFillTx/>
              </a:defRPr>
            </a:pPr>
            <a:r>
              <a:rPr sz="2400" dirty="0">
                <a:uFill>
                  <a:solidFill/>
                </a:uFill>
              </a:rPr>
              <a:t>Conventional wisdom until mid 1990s:  not worth doing.</a:t>
            </a:r>
          </a:p>
          <a:p>
            <a:pPr lvl="1">
              <a:defRPr sz="1800">
                <a:uFillTx/>
              </a:defRPr>
            </a:pPr>
            <a:r>
              <a:rPr sz="2400" dirty="0">
                <a:uFill>
                  <a:solidFill/>
                </a:uFill>
              </a:rPr>
              <a:t>Now incorporated into C library </a:t>
            </a:r>
            <a:r>
              <a:rPr sz="2000" dirty="0" err="1">
                <a:uFill>
                  <a:solidFill/>
                </a:uFill>
                <a:latin typeface="Lucida Sans Typewriter Regular"/>
                <a:ea typeface="Lucida Sans Typewriter Regular"/>
                <a:cs typeface="Lucida Sans Typewriter Regular"/>
                <a:sym typeface="Lucida Sans Typewriter Regular"/>
              </a:rPr>
              <a:t>qsort</a:t>
            </a:r>
            <a:r>
              <a:rPr sz="2000" dirty="0">
                <a:uFill>
                  <a:solidFill/>
                </a:uFill>
                <a:latin typeface="Lucida Sans Typewriter Regular"/>
                <a:ea typeface="Lucida Sans Typewriter Regular"/>
                <a:cs typeface="Lucida Sans Typewriter Regular"/>
                <a:sym typeface="Lucida Sans Typewriter Regular"/>
              </a:rPr>
              <a:t>()</a:t>
            </a:r>
            <a:r>
              <a:rPr sz="2400" dirty="0">
                <a:uFill>
                  <a:solidFill/>
                </a:uFill>
              </a:rPr>
              <a:t> and Java 6 system sort.</a:t>
            </a:r>
          </a:p>
        </p:txBody>
      </p:sp>
      <p:sp>
        <p:nvSpPr>
          <p:cNvPr id="520" name="Shape 52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68</a:t>
            </a:fld>
            <a:endParaRPr sz="1200">
              <a:uFill>
                <a:solidFill/>
              </a:uFill>
            </a:endParaRPr>
          </a:p>
        </p:txBody>
      </p:sp>
      <p:sp>
        <p:nvSpPr>
          <p:cNvPr id="521" name="Shape 521"/>
          <p:cNvSpPr>
            <a:spLocks noGrp="1"/>
          </p:cNvSpPr>
          <p:nvPr>
            <p:ph type="title"/>
          </p:nvPr>
        </p:nvSpPr>
        <p:spPr>
          <a:prstGeom prst="rect">
            <a:avLst/>
          </a:prstGeom>
        </p:spPr>
        <p:txBody>
          <a:bodyPr/>
          <a:lstStyle/>
          <a:p>
            <a:pPr lvl="0">
              <a:defRPr sz="1800">
                <a:uFillTx/>
              </a:defRPr>
            </a:pPr>
            <a:r>
              <a:rPr sz="2800">
                <a:uFill>
                  <a:solidFill/>
                </a:uFill>
              </a:rPr>
              <a:t>3-way partitioning</a:t>
            </a:r>
          </a:p>
        </p:txBody>
      </p:sp>
      <p:pic>
        <p:nvPicPr>
          <p:cNvPr id="524" name="6a013480670535970c013480671308970c-800wi.jpg"/>
          <p:cNvPicPr/>
          <p:nvPr/>
        </p:nvPicPr>
        <p:blipFill>
          <a:blip r:embed="rId3">
            <a:extLst/>
          </a:blip>
          <a:stretch>
            <a:fillRect/>
          </a:stretch>
        </p:blipFill>
        <p:spPr>
          <a:xfrm>
            <a:off x="9817100" y="4114800"/>
            <a:ext cx="1955800" cy="1955800"/>
          </a:xfrm>
          <a:prstGeom prst="rect">
            <a:avLst/>
          </a:prstGeom>
          <a:ln w="12700">
            <a:round/>
          </a:ln>
        </p:spPr>
      </p:pic>
      <p:pic>
        <p:nvPicPr>
          <p:cNvPr id="2" name="Picture 1">
            <a:extLst>
              <a:ext uri="{FF2B5EF4-FFF2-40B4-BE49-F238E27FC236}">
                <a16:creationId xmlns:a16="http://schemas.microsoft.com/office/drawing/2014/main" id="{C240B897-4962-4868-90B1-0B98CD2D6FBB}"/>
              </a:ext>
            </a:extLst>
          </p:cNvPr>
          <p:cNvPicPr>
            <a:picLocks noChangeAspect="1"/>
          </p:cNvPicPr>
          <p:nvPr/>
        </p:nvPicPr>
        <p:blipFill>
          <a:blip r:embed="rId4"/>
          <a:stretch>
            <a:fillRect/>
          </a:stretch>
        </p:blipFill>
        <p:spPr>
          <a:xfrm>
            <a:off x="2661678" y="3618024"/>
            <a:ext cx="5543550" cy="367665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9">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1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5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1" build="p" bldLvl="5" animBg="1" advAuto="0"/>
      <p:bldP spid="524" grpId="2"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p:cNvSpPr>
          <p:nvPr>
            <p:ph type="body" idx="1"/>
          </p:nvPr>
        </p:nvSpPr>
        <p:spPr>
          <a:prstGeom prst="rect">
            <a:avLst/>
          </a:prstGeom>
        </p:spPr>
        <p:txBody>
          <a:bodyPr/>
          <a:lstStyle/>
          <a:p>
            <a:pPr lvl="1">
              <a:defRPr sz="1800">
                <a:uFillTx/>
              </a:defRPr>
            </a:pPr>
            <a:r>
              <a:rPr sz="2400">
                <a:uFill>
                  <a:solidFill/>
                </a:uFill>
              </a:rPr>
              <a:t>Let </a:t>
            </a:r>
            <a:r>
              <a:rPr sz="2000">
                <a:uFill>
                  <a:solidFill/>
                </a:uFill>
                <a:latin typeface="Lucida Sans Typewriter Regular"/>
                <a:ea typeface="Lucida Sans Typewriter Regular"/>
                <a:cs typeface="Lucida Sans Typewriter Regular"/>
                <a:sym typeface="Lucida Sans Typewriter Regular"/>
              </a:rPr>
              <a:t>v</a:t>
            </a:r>
            <a:r>
              <a:rPr sz="2400">
                <a:uFill>
                  <a:solidFill/>
                </a:uFill>
              </a:rPr>
              <a:t> be partitioning item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a:t>
            </a: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&lt;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a[lt]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increment both </a:t>
            </a:r>
            <a:r>
              <a:rPr sz="2000">
                <a:uFill>
                  <a:solidFill/>
                </a:uFill>
                <a:latin typeface="Lucida Sans Typewriter Regular"/>
                <a:ea typeface="Lucida Sans Typewriter Regular"/>
                <a:cs typeface="Lucida Sans Typewriter Regular"/>
                <a:sym typeface="Lucida Sans Typewriter Regular"/>
              </a:rPr>
              <a:t>lt</a:t>
            </a:r>
            <a:r>
              <a:rPr sz="2400">
                <a:uFill>
                  <a:solidFill/>
                </a:uFill>
              </a:rPr>
              <a:t> and </a:t>
            </a:r>
            <a:r>
              <a:rPr sz="2000">
                <a:uFill>
                  <a:solidFill/>
                </a:uFill>
                <a:latin typeface="Lucida Sans Typewriter Regular"/>
                <a:ea typeface="Lucida Sans Typewriter Regular"/>
                <a:cs typeface="Lucida Sans Typewriter Regular"/>
                <a:sym typeface="Lucida Sans Typewriter Regular"/>
              </a:rPr>
              <a:t>i</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&gt;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a[gt]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decrement </a:t>
            </a:r>
            <a:r>
              <a:rPr sz="2000">
                <a:uFill>
                  <a:solidFill/>
                </a:uFill>
                <a:latin typeface="Lucida Sans Typewriter Regular"/>
                <a:ea typeface="Lucida Sans Typewriter Regular"/>
                <a:cs typeface="Lucida Sans Typewriter Regular"/>
                <a:sym typeface="Lucida Sans Typewriter Regular"/>
              </a:rPr>
              <a:t>gt</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 v)</a:t>
            </a:r>
            <a:r>
              <a:rPr sz="2400">
                <a:uFill>
                  <a:solidFill/>
                </a:uFill>
              </a:rPr>
              <a:t>:  increment </a:t>
            </a:r>
            <a:r>
              <a:rPr sz="2000">
                <a:uFill>
                  <a:solidFill/>
                </a:uFill>
                <a:latin typeface="Lucida Sans Typewriter Regular"/>
                <a:ea typeface="Lucida Sans Typewriter Regular"/>
                <a:cs typeface="Lucida Sans Typewriter Regular"/>
                <a:sym typeface="Lucida Sans Typewriter Regular"/>
              </a:rPr>
              <a:t>i</a:t>
            </a:r>
          </a:p>
        </p:txBody>
      </p:sp>
      <p:sp>
        <p:nvSpPr>
          <p:cNvPr id="531" name="Shape 53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69</a:t>
            </a:fld>
            <a:endParaRPr sz="1200">
              <a:uFill>
                <a:solidFill/>
              </a:uFill>
            </a:endParaRPr>
          </a:p>
        </p:txBody>
      </p:sp>
      <p:sp>
        <p:nvSpPr>
          <p:cNvPr id="532" name="Shape 532"/>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Dijkstra 3-way partitioning demo</a:t>
            </a:r>
          </a:p>
        </p:txBody>
      </p:sp>
      <p:sp>
        <p:nvSpPr>
          <p:cNvPr id="533" name="Shape 533"/>
          <p:cNvSpPr/>
          <p:nvPr/>
        </p:nvSpPr>
        <p:spPr>
          <a:xfrm>
            <a:off x="1422400" y="68834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534" name="Shape 534"/>
          <p:cNvSpPr/>
          <p:nvPr/>
        </p:nvSpPr>
        <p:spPr>
          <a:xfrm>
            <a:off x="16256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535" name="Table 535"/>
          <p:cNvGraphicFramePr/>
          <p:nvPr/>
        </p:nvGraphicFramePr>
        <p:xfrm>
          <a:off x="1270001" y="57785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536" name="Shape 536"/>
          <p:cNvSpPr/>
          <p:nvPr/>
        </p:nvSpPr>
        <p:spPr>
          <a:xfrm>
            <a:off x="11201400" y="6883400"/>
            <a:ext cx="35784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537" name="Shape 537"/>
          <p:cNvSpPr/>
          <p:nvPr/>
        </p:nvSpPr>
        <p:spPr>
          <a:xfrm>
            <a:off x="113919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38" name="Shape 538"/>
          <p:cNvSpPr/>
          <p:nvPr/>
        </p:nvSpPr>
        <p:spPr>
          <a:xfrm>
            <a:off x="1384300" y="4927600"/>
            <a:ext cx="307742"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lt</a:t>
            </a:r>
          </a:p>
        </p:txBody>
      </p:sp>
      <p:sp>
        <p:nvSpPr>
          <p:cNvPr id="539" name="Shape 539"/>
          <p:cNvSpPr/>
          <p:nvPr/>
        </p:nvSpPr>
        <p:spPr>
          <a:xfrm>
            <a:off x="15494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40" name="Shape 540"/>
          <p:cNvSpPr/>
          <p:nvPr/>
        </p:nvSpPr>
        <p:spPr>
          <a:xfrm>
            <a:off x="11188700" y="4927600"/>
            <a:ext cx="37570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gt</a:t>
            </a:r>
          </a:p>
        </p:txBody>
      </p:sp>
      <p:sp>
        <p:nvSpPr>
          <p:cNvPr id="541" name="Shape 541"/>
          <p:cNvSpPr/>
          <p:nvPr/>
        </p:nvSpPr>
        <p:spPr>
          <a:xfrm>
            <a:off x="113919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43" name="Shape 543"/>
          <p:cNvSpPr/>
          <p:nvPr/>
        </p:nvSpPr>
        <p:spPr>
          <a:xfrm>
            <a:off x="1651000" y="49276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544" name="Shape 544"/>
          <p:cNvSpPr/>
          <p:nvPr/>
        </p:nvSpPr>
        <p:spPr>
          <a:xfrm>
            <a:off x="17780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45" name="Shape 545"/>
          <p:cNvSpPr/>
          <p:nvPr/>
        </p:nvSpPr>
        <p:spPr>
          <a:xfrm>
            <a:off x="3898900" y="7556500"/>
            <a:ext cx="1106254"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invariant</a:t>
            </a:r>
          </a:p>
        </p:txBody>
      </p:sp>
      <p:pic>
        <p:nvPicPr>
          <p:cNvPr id="546" name="button.pdf"/>
          <p:cNvPicPr/>
          <p:nvPr/>
        </p:nvPicPr>
        <p:blipFill>
          <a:blip r:embed="rId3">
            <a:extLst/>
          </a:blip>
          <a:stretch>
            <a:fillRect/>
          </a:stretch>
        </p:blipFill>
        <p:spPr>
          <a:xfrm>
            <a:off x="1117600" y="8191500"/>
            <a:ext cx="876300" cy="876300"/>
          </a:xfrm>
          <a:prstGeom prst="rect">
            <a:avLst/>
          </a:prstGeom>
          <a:ln w="12700">
            <a:round/>
          </a:ln>
        </p:spPr>
      </p:pic>
      <p:pic>
        <p:nvPicPr>
          <p:cNvPr id="20" name="Picture 19">
            <a:extLst>
              <a:ext uri="{FF2B5EF4-FFF2-40B4-BE49-F238E27FC236}">
                <a16:creationId xmlns:a16="http://schemas.microsoft.com/office/drawing/2014/main" id="{40C19B7E-9B7A-48F1-A8A2-B81CA024AA5E}"/>
              </a:ext>
            </a:extLst>
          </p:cNvPr>
          <p:cNvPicPr>
            <a:picLocks noChangeAspect="1"/>
          </p:cNvPicPr>
          <p:nvPr/>
        </p:nvPicPr>
        <p:blipFill rotWithShape="1">
          <a:blip r:embed="rId4"/>
          <a:srcRect t="28670" b="42660"/>
          <a:stretch/>
        </p:blipFill>
        <p:spPr>
          <a:xfrm>
            <a:off x="3898900" y="8279032"/>
            <a:ext cx="5543550" cy="10541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p:cNvSpPr>
          <p:nvPr>
            <p:ph type="body" idx="1"/>
          </p:nvPr>
        </p:nvSpPr>
        <p:spPr>
          <a:prstGeom prst="rect">
            <a:avLst/>
          </a:prstGeom>
        </p:spPr>
        <p:txBody>
          <a:bodyPr/>
          <a:lstStyle/>
          <a:p>
            <a:pPr lvl="1">
              <a:defRPr sz="1800">
                <a:uFillTx/>
              </a:defRPr>
            </a:pPr>
            <a:r>
              <a:rPr sz="2400">
                <a:uFill>
                  <a:solidFill/>
                </a:uFill>
              </a:rPr>
              <a:t>Invented quicksort to translate Russian into English.</a:t>
            </a:r>
          </a:p>
          <a:p>
            <a:pPr lvl="1">
              <a:buClr>
                <a:srgbClr val="F2F6F9"/>
              </a:buClr>
              <a:defRPr sz="1800">
                <a:uFillTx/>
              </a:defRPr>
            </a:pPr>
            <a:r>
              <a:rPr sz="2400">
                <a:solidFill>
                  <a:srgbClr val="606060"/>
                </a:solidFill>
                <a:uFill>
                  <a:solidFill>
                    <a:srgbClr val="606060"/>
                  </a:solidFill>
                </a:uFill>
              </a:rPr>
              <a:t>[ but couldn't explain his algorithm or implement it! ]</a:t>
            </a:r>
            <a:endParaRPr sz="2400">
              <a:uFill>
                <a:solidFill/>
              </a:uFill>
            </a:endParaRPr>
          </a:p>
          <a:p>
            <a:pPr lvl="1">
              <a:defRPr sz="1800">
                <a:uFillTx/>
              </a:defRPr>
            </a:pPr>
            <a:r>
              <a:rPr sz="2400">
                <a:uFill>
                  <a:solidFill/>
                </a:uFill>
              </a:rPr>
              <a:t>Learned Algol 60 (and recursion).</a:t>
            </a:r>
          </a:p>
          <a:p>
            <a:pPr lvl="1">
              <a:defRPr sz="1800">
                <a:uFillTx/>
              </a:defRPr>
            </a:pPr>
            <a:r>
              <a:rPr sz="2400">
                <a:uFill>
                  <a:solidFill/>
                </a:uFill>
              </a:rPr>
              <a:t>Implemented quicksort.</a:t>
            </a:r>
          </a:p>
        </p:txBody>
      </p:sp>
      <p:sp>
        <p:nvSpPr>
          <p:cNvPr id="118" name="Shape 118"/>
          <p:cNvSpPr/>
          <p:nvPr/>
        </p:nvSpPr>
        <p:spPr>
          <a:xfrm>
            <a:off x="812800" y="3810000"/>
            <a:ext cx="9563652" cy="2324100"/>
          </a:xfrm>
          <a:prstGeom prst="rect">
            <a:avLst/>
          </a:prstGeom>
          <a:solidFill>
            <a:srgbClr val="FFFFFF"/>
          </a:solidFill>
          <a:ln w="12700">
            <a:round/>
          </a:ln>
          <a:extLst>
            <a:ext uri="{C572A759-6A51-4108-AA02-DFA0A04FC94B}">
              <ma14:wrappingTextBoxFlag xmlns="" xmlns:ma14="http://schemas.microsoft.com/office/mac/drawingml/2011/main" val="1"/>
            </a:ext>
          </a:extLst>
        </p:spPr>
        <p:txBody>
          <a:bodyPr lIns="0" tIns="0" rIns="0" bIns="0"/>
          <a:lstStyle/>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There are two ways of constructing a software design: One way is</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to make it so simple that there are obviously no deficiencies, and</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the other way is to make it so complicated that there are no obvious</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deficiencies. The first method is far more difficult. ”</a:t>
            </a:r>
          </a:p>
        </p:txBody>
      </p:sp>
      <p:sp>
        <p:nvSpPr>
          <p:cNvPr id="119" name="Shape 119"/>
          <p:cNvSpPr>
            <a:spLocks noGrp="1"/>
          </p:cNvSpPr>
          <p:nvPr>
            <p:ph type="title"/>
          </p:nvPr>
        </p:nvSpPr>
        <p:spPr>
          <a:prstGeom prst="rect">
            <a:avLst/>
          </a:prstGeom>
        </p:spPr>
        <p:txBody>
          <a:bodyPr/>
          <a:lstStyle/>
          <a:p>
            <a:pPr lvl="0">
              <a:defRPr sz="1800">
                <a:uFillTx/>
              </a:defRPr>
            </a:pPr>
            <a:r>
              <a:rPr sz="2800">
                <a:uFill>
                  <a:solidFill/>
                </a:uFill>
              </a:rPr>
              <a:t>Tony Hoare</a:t>
            </a:r>
          </a:p>
        </p:txBody>
      </p:sp>
      <p:sp>
        <p:nvSpPr>
          <p:cNvPr id="120" name="Shape 12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a:t>
            </a:fld>
            <a:endParaRPr sz="1200">
              <a:uFill>
                <a:solidFill/>
              </a:uFill>
            </a:endParaRPr>
          </a:p>
        </p:txBody>
      </p:sp>
      <p:sp>
        <p:nvSpPr>
          <p:cNvPr id="121" name="Shape 121"/>
          <p:cNvSpPr/>
          <p:nvPr/>
        </p:nvSpPr>
        <p:spPr>
          <a:xfrm>
            <a:off x="812800" y="6692900"/>
            <a:ext cx="9669670" cy="2400300"/>
          </a:xfrm>
          <a:prstGeom prst="rect">
            <a:avLst/>
          </a:prstGeom>
          <a:solidFill>
            <a:srgbClr val="FFFFFF"/>
          </a:solidFill>
          <a:ln w="12700">
            <a:round/>
          </a:ln>
          <a:extLst>
            <a:ext uri="{C572A759-6A51-4108-AA02-DFA0A04FC94B}">
              <ma14:wrappingTextBoxFlag xmlns="" xmlns:ma14="http://schemas.microsoft.com/office/mac/drawingml/2011/main" val="1"/>
            </a:ext>
          </a:extLst>
        </p:spPr>
        <p:txBody>
          <a:bodyPr lIns="0" tIns="0" rIns="0" bIns="0"/>
          <a:lstStyle/>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I call it my billion-dollar mistake. It was the invention of the null</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reference in 1965…  This has led to innumerable errors,</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vulnerabilities, and system crashes, which have probably caused</a:t>
            </a:r>
          </a:p>
          <a:p>
            <a:pPr marL="7224" marR="7224" lvl="0">
              <a:lnSpc>
                <a:spcPct val="130000"/>
              </a:lnSpc>
              <a:defRPr sz="1800">
                <a:solidFill>
                  <a:srgbClr val="000000"/>
                </a:solidFill>
                <a:uFillTx/>
              </a:defRPr>
            </a:pPr>
            <a:r>
              <a:rPr sz="2400" i="1" dirty="0">
                <a:uFill>
                  <a:solidFill/>
                </a:uFill>
                <a:latin typeface="Times Roman"/>
                <a:ea typeface="Times Roman"/>
                <a:cs typeface="Times Roman"/>
                <a:sym typeface="Times Roman"/>
              </a:rPr>
              <a:t>   a billion dollars of pain and damage in the last forty years. ”</a:t>
            </a:r>
          </a:p>
        </p:txBody>
      </p:sp>
      <p:sp>
        <p:nvSpPr>
          <p:cNvPr id="122" name="Shape 122"/>
          <p:cNvSpPr/>
          <p:nvPr/>
        </p:nvSpPr>
        <p:spPr>
          <a:xfrm>
            <a:off x="10135165" y="3619500"/>
            <a:ext cx="2273301" cy="635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lnSpc>
                <a:spcPct val="130000"/>
              </a:lnSpc>
              <a:spcBef>
                <a:spcPts val="1300"/>
              </a:spcBef>
              <a:defRPr sz="1800">
                <a:solidFill>
                  <a:srgbClr val="000000"/>
                </a:solidFill>
                <a:uFillTx/>
              </a:defRPr>
            </a:pPr>
            <a:r>
              <a:rPr sz="1600" b="1">
                <a:uFill>
                  <a:solidFill/>
                </a:uFill>
                <a:latin typeface="Lucida Grande"/>
                <a:ea typeface="Lucida Grande"/>
                <a:cs typeface="Lucida Grande"/>
                <a:sym typeface="Lucida Grande"/>
              </a:rPr>
              <a:t>Tony Hoare</a:t>
            </a:r>
            <a:br>
              <a:rPr sz="1600" b="1">
                <a:uFill>
                  <a:solidFill/>
                </a:uFill>
                <a:latin typeface="Lucida Grande"/>
                <a:ea typeface="Lucida Grande"/>
                <a:cs typeface="Lucida Grande"/>
                <a:sym typeface="Lucida Grande"/>
              </a:rPr>
            </a:br>
            <a:r>
              <a:rPr sz="1600" b="1">
                <a:uFill>
                  <a:solidFill/>
                </a:uFill>
                <a:latin typeface="Lucida Grande"/>
                <a:ea typeface="Lucida Grande"/>
                <a:cs typeface="Lucida Grande"/>
                <a:sym typeface="Lucida Grande"/>
              </a:rPr>
              <a:t>1980 Turing Award</a:t>
            </a:r>
          </a:p>
        </p:txBody>
      </p:sp>
      <p:pic>
        <p:nvPicPr>
          <p:cNvPr id="123" name="Screen Shot 2014-02-15 at 11.27.06 AM.png"/>
          <p:cNvPicPr/>
          <p:nvPr/>
        </p:nvPicPr>
        <p:blipFill>
          <a:blip r:embed="rId3">
            <a:extLst/>
          </a:blip>
          <a:stretch>
            <a:fillRect/>
          </a:stretch>
        </p:blipFill>
        <p:spPr>
          <a:xfrm>
            <a:off x="10587636" y="1192620"/>
            <a:ext cx="1591665" cy="2362201"/>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p:cNvSpPr>
          <p:nvPr>
            <p:ph type="body" idx="1"/>
          </p:nvPr>
        </p:nvSpPr>
        <p:spPr>
          <a:prstGeom prst="rect">
            <a:avLst/>
          </a:prstGeom>
        </p:spPr>
        <p:txBody>
          <a:bodyPr/>
          <a:lstStyle/>
          <a:p>
            <a:pPr lvl="1">
              <a:defRPr sz="1800">
                <a:uFillTx/>
              </a:defRPr>
            </a:pPr>
            <a:r>
              <a:rPr sz="2400">
                <a:uFill>
                  <a:solidFill/>
                </a:uFill>
              </a:rPr>
              <a:t>Let </a:t>
            </a:r>
            <a:r>
              <a:rPr sz="2000">
                <a:uFill>
                  <a:solidFill/>
                </a:uFill>
                <a:latin typeface="Lucida Sans Typewriter Regular"/>
                <a:ea typeface="Lucida Sans Typewriter Regular"/>
                <a:cs typeface="Lucida Sans Typewriter Regular"/>
                <a:sym typeface="Lucida Sans Typewriter Regular"/>
              </a:rPr>
              <a:t>v</a:t>
            </a:r>
            <a:r>
              <a:rPr sz="2400">
                <a:uFill>
                  <a:solidFill/>
                </a:uFill>
              </a:rPr>
              <a:t> be partitioning item </a:t>
            </a:r>
            <a:r>
              <a:rPr sz="2000">
                <a:uFill>
                  <a:solidFill/>
                </a:uFill>
                <a:latin typeface="Lucida Sans Typewriter Regular"/>
                <a:ea typeface="Lucida Sans Typewriter Regular"/>
                <a:cs typeface="Lucida Sans Typewriter Regular"/>
                <a:sym typeface="Lucida Sans Typewriter Regular"/>
              </a:rPr>
              <a:t>a[lo]</a:t>
            </a:r>
            <a:r>
              <a:rPr sz="2400">
                <a:uFill>
                  <a:solidFill/>
                </a:uFill>
              </a:rPr>
              <a:t>.</a:t>
            </a:r>
          </a:p>
          <a:p>
            <a:pPr lvl="1">
              <a:defRPr sz="1800">
                <a:uFillTx/>
              </a:defRPr>
            </a:pPr>
            <a:r>
              <a:rPr sz="2400">
                <a:uFill>
                  <a:solidFill/>
                </a:uFill>
              </a:rPr>
              <a:t>Scan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 from left to right.</a:t>
            </a: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&lt;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a[lt]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increment both </a:t>
            </a:r>
            <a:r>
              <a:rPr sz="2000">
                <a:uFill>
                  <a:solidFill/>
                </a:uFill>
                <a:latin typeface="Lucida Sans Typewriter Regular"/>
                <a:ea typeface="Lucida Sans Typewriter Regular"/>
                <a:cs typeface="Lucida Sans Typewriter Regular"/>
                <a:sym typeface="Lucida Sans Typewriter Regular"/>
              </a:rPr>
              <a:t>lt</a:t>
            </a:r>
            <a:r>
              <a:rPr sz="2400">
                <a:uFill>
                  <a:solidFill/>
                </a:uFill>
              </a:rPr>
              <a:t> and </a:t>
            </a:r>
            <a:r>
              <a:rPr sz="2000">
                <a:uFill>
                  <a:solidFill/>
                </a:uFill>
                <a:latin typeface="Lucida Sans Typewriter Regular"/>
                <a:ea typeface="Lucida Sans Typewriter Regular"/>
                <a:cs typeface="Lucida Sans Typewriter Regular"/>
                <a:sym typeface="Lucida Sans Typewriter Regular"/>
              </a:rPr>
              <a:t>i</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&gt; v)</a:t>
            </a:r>
            <a:r>
              <a:rPr sz="2400">
                <a:uFill>
                  <a:solidFill/>
                </a:uFill>
              </a:rPr>
              <a:t>:  exchange </a:t>
            </a:r>
            <a:r>
              <a:rPr sz="2000">
                <a:uFill>
                  <a:solidFill/>
                </a:uFill>
                <a:latin typeface="Lucida Sans Typewriter Regular"/>
                <a:ea typeface="Lucida Sans Typewriter Regular"/>
                <a:cs typeface="Lucida Sans Typewriter Regular"/>
                <a:sym typeface="Lucida Sans Typewriter Regular"/>
              </a:rPr>
              <a:t>a[gt]</a:t>
            </a:r>
            <a:r>
              <a:rPr sz="2400">
                <a:uFill>
                  <a:solidFill/>
                </a:uFill>
              </a:rPr>
              <a:t> with </a:t>
            </a:r>
            <a:r>
              <a:rPr sz="2000">
                <a:uFill>
                  <a:solidFill/>
                </a:uFill>
                <a:latin typeface="Lucida Sans Typewriter Regular"/>
                <a:ea typeface="Lucida Sans Typewriter Regular"/>
                <a:cs typeface="Lucida Sans Typewriter Regular"/>
                <a:sym typeface="Lucida Sans Typewriter Regular"/>
              </a:rPr>
              <a:t>a[i]</a:t>
            </a:r>
            <a:r>
              <a:rPr sz="2400">
                <a:uFill>
                  <a:solidFill/>
                </a:uFill>
              </a:rPr>
              <a:t>; decrement </a:t>
            </a:r>
            <a:r>
              <a:rPr sz="2000">
                <a:uFill>
                  <a:solidFill/>
                </a:uFill>
                <a:latin typeface="Lucida Sans Typewriter Regular"/>
                <a:ea typeface="Lucida Sans Typewriter Regular"/>
                <a:cs typeface="Lucida Sans Typewriter Regular"/>
                <a:sym typeface="Lucida Sans Typewriter Regular"/>
              </a:rPr>
              <a:t>gt</a:t>
            </a:r>
            <a:endParaRPr sz="2400">
              <a:uFill>
                <a:solidFill/>
              </a:uFill>
            </a:endParaRPr>
          </a:p>
          <a:p>
            <a:pPr marL="941916" lvl="2" indent="-306916">
              <a:defRPr sz="1800">
                <a:uFillTx/>
              </a:defRPr>
            </a:pPr>
            <a:r>
              <a:rPr sz="2000">
                <a:uFill>
                  <a:solidFill/>
                </a:uFill>
                <a:latin typeface="Lucida Sans Typewriter Regular"/>
                <a:ea typeface="Lucida Sans Typewriter Regular"/>
                <a:cs typeface="Lucida Sans Typewriter Regular"/>
                <a:sym typeface="Lucida Sans Typewriter Regular"/>
              </a:rPr>
              <a:t>(a[i] == v)</a:t>
            </a:r>
            <a:r>
              <a:rPr sz="2400">
                <a:uFill>
                  <a:solidFill/>
                </a:uFill>
              </a:rPr>
              <a:t>:  increment </a:t>
            </a:r>
            <a:r>
              <a:rPr sz="2000">
                <a:uFill>
                  <a:solidFill/>
                </a:uFill>
                <a:latin typeface="Lucida Sans Typewriter Regular"/>
                <a:ea typeface="Lucida Sans Typewriter Regular"/>
                <a:cs typeface="Lucida Sans Typewriter Regular"/>
                <a:sym typeface="Lucida Sans Typewriter Regular"/>
              </a:rPr>
              <a:t>i</a:t>
            </a:r>
          </a:p>
        </p:txBody>
      </p:sp>
      <p:sp>
        <p:nvSpPr>
          <p:cNvPr id="552" name="Shape 55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70</a:t>
            </a:fld>
            <a:endParaRPr sz="1200">
              <a:uFill>
                <a:solidFill/>
              </a:uFill>
            </a:endParaRPr>
          </a:p>
        </p:txBody>
      </p:sp>
      <p:sp>
        <p:nvSpPr>
          <p:cNvPr id="553" name="Shape 55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Dijkstra 3-way partitioning demo</a:t>
            </a:r>
          </a:p>
        </p:txBody>
      </p:sp>
      <p:sp>
        <p:nvSpPr>
          <p:cNvPr id="554" name="Shape 554"/>
          <p:cNvSpPr/>
          <p:nvPr/>
        </p:nvSpPr>
        <p:spPr>
          <a:xfrm>
            <a:off x="1422400" y="68834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555" name="Shape 555"/>
          <p:cNvSpPr/>
          <p:nvPr/>
        </p:nvSpPr>
        <p:spPr>
          <a:xfrm>
            <a:off x="16256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556" name="Table 556"/>
          <p:cNvGraphicFramePr/>
          <p:nvPr/>
        </p:nvGraphicFramePr>
        <p:xfrm>
          <a:off x="1270001" y="57785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FFFFFF"/>
                          </a:solidFill>
                          <a:uFill>
                            <a:solidFill/>
                          </a:uFill>
                        </a:rPr>
                        <a:t>P</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929292"/>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557" name="Shape 557"/>
          <p:cNvSpPr/>
          <p:nvPr/>
        </p:nvSpPr>
        <p:spPr>
          <a:xfrm>
            <a:off x="11201400" y="6883400"/>
            <a:ext cx="35784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558" name="Shape 558"/>
          <p:cNvSpPr/>
          <p:nvPr/>
        </p:nvSpPr>
        <p:spPr>
          <a:xfrm>
            <a:off x="11391900" y="65786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59" name="Shape 559"/>
          <p:cNvSpPr/>
          <p:nvPr/>
        </p:nvSpPr>
        <p:spPr>
          <a:xfrm>
            <a:off x="4470400" y="4927600"/>
            <a:ext cx="307742"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lt</a:t>
            </a:r>
          </a:p>
        </p:txBody>
      </p:sp>
      <p:sp>
        <p:nvSpPr>
          <p:cNvPr id="560" name="Shape 560"/>
          <p:cNvSpPr/>
          <p:nvPr/>
        </p:nvSpPr>
        <p:spPr>
          <a:xfrm>
            <a:off x="46482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61" name="Shape 561"/>
          <p:cNvSpPr/>
          <p:nvPr/>
        </p:nvSpPr>
        <p:spPr>
          <a:xfrm>
            <a:off x="7391400" y="4927600"/>
            <a:ext cx="37570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gt</a:t>
            </a:r>
          </a:p>
        </p:txBody>
      </p:sp>
      <p:sp>
        <p:nvSpPr>
          <p:cNvPr id="562" name="Shape 562"/>
          <p:cNvSpPr/>
          <p:nvPr/>
        </p:nvSpPr>
        <p:spPr>
          <a:xfrm>
            <a:off x="7594600" y="53340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64" name="Shape 564"/>
          <p:cNvSpPr/>
          <p:nvPr/>
        </p:nvSpPr>
        <p:spPr>
          <a:xfrm>
            <a:off x="3898900" y="7556500"/>
            <a:ext cx="1106254"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invariant</a:t>
            </a:r>
          </a:p>
        </p:txBody>
      </p:sp>
      <p:pic>
        <p:nvPicPr>
          <p:cNvPr id="17" name="Picture 16">
            <a:extLst>
              <a:ext uri="{FF2B5EF4-FFF2-40B4-BE49-F238E27FC236}">
                <a16:creationId xmlns:a16="http://schemas.microsoft.com/office/drawing/2014/main" id="{5DD03840-DA0B-4652-9796-6056CC023FB2}"/>
              </a:ext>
            </a:extLst>
          </p:cNvPr>
          <p:cNvPicPr>
            <a:picLocks noChangeAspect="1"/>
          </p:cNvPicPr>
          <p:nvPr/>
        </p:nvPicPr>
        <p:blipFill rotWithShape="1">
          <a:blip r:embed="rId2"/>
          <a:srcRect t="28670" b="42660"/>
          <a:stretch/>
        </p:blipFill>
        <p:spPr>
          <a:xfrm>
            <a:off x="3615565" y="8420100"/>
            <a:ext cx="5543550" cy="1054100"/>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71</a:t>
            </a:fld>
            <a:endParaRPr sz="1200">
              <a:uFill>
                <a:solidFill/>
              </a:uFill>
            </a:endParaRPr>
          </a:p>
        </p:txBody>
      </p:sp>
      <p:sp>
        <p:nvSpPr>
          <p:cNvPr id="568" name="Shape 568"/>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Dijkstra's 3-way partitioning:  trace</a:t>
            </a:r>
          </a:p>
        </p:txBody>
      </p:sp>
      <p:pic>
        <p:nvPicPr>
          <p:cNvPr id="2" name="Picture 1">
            <a:extLst>
              <a:ext uri="{FF2B5EF4-FFF2-40B4-BE49-F238E27FC236}">
                <a16:creationId xmlns:a16="http://schemas.microsoft.com/office/drawing/2014/main" id="{E044DC4B-116E-4004-AE77-48571BC485CA}"/>
              </a:ext>
            </a:extLst>
          </p:cNvPr>
          <p:cNvPicPr>
            <a:picLocks noChangeAspect="1"/>
          </p:cNvPicPr>
          <p:nvPr/>
        </p:nvPicPr>
        <p:blipFill>
          <a:blip r:embed="rId2"/>
          <a:stretch>
            <a:fillRect/>
          </a:stretch>
        </p:blipFill>
        <p:spPr>
          <a:xfrm>
            <a:off x="2351601" y="1935221"/>
            <a:ext cx="8301597" cy="6956165"/>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p:nvPr/>
        </p:nvSpPr>
        <p:spPr>
          <a:xfrm>
            <a:off x="1028700" y="1511300"/>
            <a:ext cx="9283700" cy="7650480"/>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lIns="0" tIns="0" rIns="0" bIns="0">
            <a:spAutoFit/>
          </a:bodyPr>
          <a:lstStyle/>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private static void sort(Comparable[] a, int lo, int hi)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if (hi &lt;= lo) return;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int lt = lo, gt = hi;</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Comparable v = a[lo];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int i = lo;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while (i &lt;= gt)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int cmp = a[i].compareTo(v);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if      (cmp &lt; 0) exch(a, lt++, 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else if (cmp &gt; 0) exch(a, i, gt--);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else              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endParaRPr sz="2000">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sort(a, lo, lt - 1);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sort(a, gt + 1, hi); </a:t>
            </a:r>
          </a:p>
          <a:p>
            <a:pPr marL="0" marR="0" lvl="0">
              <a:lnSpc>
                <a:spcPct val="140000"/>
              </a:lnSpc>
              <a:defRPr sz="1800">
                <a:solidFill>
                  <a:srgbClr val="000000"/>
                </a:solidFill>
                <a:uFillTx/>
              </a:defRPr>
            </a:pPr>
            <a:r>
              <a:rPr sz="2000">
                <a:uFill>
                  <a:solidFill>
                    <a:srgbClr val="0433FF"/>
                  </a:solidFill>
                </a:uFill>
                <a:latin typeface="Lucida Sans Typewriter Regular"/>
                <a:ea typeface="Lucida Sans Typewriter Regular"/>
                <a:cs typeface="Lucida Sans Typewriter Regular"/>
                <a:sym typeface="Lucida Sans Typewriter Regular"/>
              </a:rPr>
              <a:t>} </a:t>
            </a:r>
          </a:p>
        </p:txBody>
      </p:sp>
      <p:sp>
        <p:nvSpPr>
          <p:cNvPr id="572" name="Shape 57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72</a:t>
            </a:fld>
            <a:endParaRPr sz="1200">
              <a:uFill>
                <a:solidFill/>
              </a:uFill>
            </a:endParaRPr>
          </a:p>
        </p:txBody>
      </p:sp>
      <p:sp>
        <p:nvSpPr>
          <p:cNvPr id="573" name="Shape 573"/>
          <p:cNvSpPr>
            <a:spLocks noGrp="1"/>
          </p:cNvSpPr>
          <p:nvPr>
            <p:ph type="title"/>
          </p:nvPr>
        </p:nvSpPr>
        <p:spPr>
          <a:prstGeom prst="rect">
            <a:avLst/>
          </a:prstGeom>
        </p:spPr>
        <p:txBody>
          <a:bodyPr/>
          <a:lstStyle/>
          <a:p>
            <a:pPr lvl="0">
              <a:defRPr sz="1800">
                <a:uFillTx/>
              </a:defRPr>
            </a:pPr>
            <a:r>
              <a:rPr sz="2800">
                <a:uFill>
                  <a:solidFill/>
                </a:uFill>
              </a:rPr>
              <a:t>3-way quicksort:  Java implementation</a:t>
            </a:r>
          </a:p>
        </p:txBody>
      </p:sp>
      <p:grpSp>
        <p:nvGrpSpPr>
          <p:cNvPr id="576" name="Group 576"/>
          <p:cNvGrpSpPr/>
          <p:nvPr/>
        </p:nvGrpSpPr>
        <p:grpSpPr>
          <a:xfrm>
            <a:off x="7162800" y="6134100"/>
            <a:ext cx="4864100" cy="2882900"/>
            <a:chOff x="0" y="0"/>
            <a:chExt cx="4864100" cy="2882900"/>
          </a:xfrm>
        </p:grpSpPr>
        <p:sp>
          <p:nvSpPr>
            <p:cNvPr id="574" name="Shape 574"/>
            <p:cNvSpPr/>
            <p:nvPr/>
          </p:nvSpPr>
          <p:spPr>
            <a:xfrm>
              <a:off x="0" y="0"/>
              <a:ext cx="4864100" cy="28829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575" name="droppedImage.pdf"/>
            <p:cNvPicPr/>
            <p:nvPr/>
          </p:nvPicPr>
          <p:blipFill>
            <a:blip r:embed="rId3">
              <a:extLst/>
            </a:blip>
            <a:srcRect b="16109"/>
            <a:stretch>
              <a:fillRect/>
            </a:stretch>
          </p:blipFill>
          <p:spPr>
            <a:xfrm>
              <a:off x="152400" y="177800"/>
              <a:ext cx="4470401" cy="2514600"/>
            </a:xfrm>
            <a:prstGeom prst="rect">
              <a:avLst/>
            </a:prstGeom>
            <a:ln w="12700" cap="flat">
              <a:noFill/>
              <a:round/>
            </a:ln>
            <a:effectLst/>
          </p:spPr>
        </p:pic>
      </p:gr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73</a:t>
            </a:fld>
            <a:endParaRPr sz="1200">
              <a:uFill>
                <a:solidFill/>
              </a:uFill>
            </a:endParaRPr>
          </a:p>
        </p:txBody>
      </p:sp>
      <p:sp>
        <p:nvSpPr>
          <p:cNvPr id="581" name="Shape 581"/>
          <p:cNvSpPr>
            <a:spLocks noGrp="1"/>
          </p:cNvSpPr>
          <p:nvPr>
            <p:ph type="title"/>
          </p:nvPr>
        </p:nvSpPr>
        <p:spPr>
          <a:prstGeom prst="rect">
            <a:avLst/>
          </a:prstGeom>
        </p:spPr>
        <p:txBody>
          <a:bodyPr/>
          <a:lstStyle/>
          <a:p>
            <a:pPr lvl="0">
              <a:defRPr sz="1800">
                <a:uFillTx/>
              </a:defRPr>
            </a:pPr>
            <a:r>
              <a:rPr sz="2800">
                <a:uFill>
                  <a:solidFill/>
                </a:uFill>
              </a:rPr>
              <a:t>3-way quicksort:  visual trace</a:t>
            </a:r>
          </a:p>
        </p:txBody>
      </p:sp>
      <p:grpSp>
        <p:nvGrpSpPr>
          <p:cNvPr id="584" name="Group 584"/>
          <p:cNvGrpSpPr/>
          <p:nvPr/>
        </p:nvGrpSpPr>
        <p:grpSpPr>
          <a:xfrm>
            <a:off x="812800" y="2318224"/>
            <a:ext cx="11367841" cy="6172203"/>
            <a:chOff x="0" y="0"/>
            <a:chExt cx="11367840" cy="6172201"/>
          </a:xfrm>
        </p:grpSpPr>
        <p:sp>
          <p:nvSpPr>
            <p:cNvPr id="582" name="Shape 582"/>
            <p:cNvSpPr/>
            <p:nvPr/>
          </p:nvSpPr>
          <p:spPr>
            <a:xfrm>
              <a:off x="0" y="0"/>
              <a:ext cx="11367841" cy="6172202"/>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583" name="Quick3wayBars.pdf"/>
            <p:cNvPicPr/>
            <p:nvPr/>
          </p:nvPicPr>
          <p:blipFill>
            <a:blip r:embed="rId2">
              <a:extLst/>
            </a:blip>
            <a:srcRect b="5476"/>
            <a:stretch>
              <a:fillRect/>
            </a:stretch>
          </p:blipFill>
          <p:spPr>
            <a:xfrm>
              <a:off x="399126" y="393902"/>
              <a:ext cx="10489055" cy="5446068"/>
            </a:xfrm>
            <a:prstGeom prst="rect">
              <a:avLst/>
            </a:prstGeom>
            <a:ln w="12700" cap="flat">
              <a:noFill/>
              <a:round/>
            </a:ln>
            <a:effectLst/>
          </p:spPr>
        </p:pic>
      </p:gr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74</a:t>
            </a:fld>
            <a:endParaRPr sz="1200">
              <a:uFill>
                <a:solidFill/>
              </a:uFill>
            </a:endParaRPr>
          </a:p>
        </p:txBody>
      </p:sp>
      <p:sp>
        <p:nvSpPr>
          <p:cNvPr id="587" name="Shape 587"/>
          <p:cNvSpPr>
            <a:spLocks noGrp="1"/>
          </p:cNvSpPr>
          <p:nvPr>
            <p:ph type="title"/>
          </p:nvPr>
        </p:nvSpPr>
        <p:spPr>
          <a:prstGeom prst="rect">
            <a:avLst/>
          </a:prstGeom>
        </p:spPr>
        <p:txBody>
          <a:bodyPr/>
          <a:lstStyle/>
          <a:p>
            <a:pPr lvl="0">
              <a:defRPr sz="1800">
                <a:uFillTx/>
              </a:defRPr>
            </a:pPr>
            <a:r>
              <a:rPr sz="2800">
                <a:uFill>
                  <a:solidFill/>
                </a:uFill>
              </a:rPr>
              <a:t>Duplicate keys:  lower bound</a:t>
            </a:r>
          </a:p>
        </p:txBody>
      </p:sp>
      <p:sp>
        <p:nvSpPr>
          <p:cNvPr id="588" name="Shape 58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Sorting lower bound.  </a:t>
            </a:r>
            <a:r>
              <a:rPr sz="2400">
                <a:uFill>
                  <a:solidFill/>
                </a:uFill>
              </a:rPr>
              <a:t>If there are </a:t>
            </a:r>
            <a:r>
              <a:rPr sz="2400" i="1">
                <a:uFill>
                  <a:solidFill/>
                </a:uFill>
                <a:latin typeface="Times New Roman"/>
                <a:ea typeface="Times New Roman"/>
                <a:cs typeface="Times New Roman"/>
                <a:sym typeface="Times New Roman"/>
              </a:rPr>
              <a:t>n</a:t>
            </a:r>
            <a:r>
              <a:rPr sz="2400">
                <a:uFill>
                  <a:solidFill/>
                </a:uFill>
              </a:rPr>
              <a:t> distinct keys and the </a:t>
            </a:r>
            <a:r>
              <a:rPr sz="2400" i="1">
                <a:uFill>
                  <a:solidFill/>
                </a:uFill>
                <a:latin typeface="Times New Roman"/>
                <a:ea typeface="Times New Roman"/>
                <a:cs typeface="Times New Roman"/>
                <a:sym typeface="Times New Roman"/>
              </a:rPr>
              <a:t>i</a:t>
            </a:r>
            <a:r>
              <a:rPr sz="2400" i="1" baseline="31999">
                <a:uFill>
                  <a:solidFill/>
                </a:uFill>
                <a:latin typeface="Times New Roman"/>
                <a:ea typeface="Times New Roman"/>
                <a:cs typeface="Times New Roman"/>
                <a:sym typeface="Times New Roman"/>
              </a:rPr>
              <a:t>th</a:t>
            </a:r>
            <a:r>
              <a:rPr sz="2400">
                <a:uFill>
                  <a:solidFill/>
                </a:uFill>
              </a:rPr>
              <a:t> one occurs</a:t>
            </a:r>
            <a:br>
              <a:rPr sz="2400">
                <a:uFill>
                  <a:solidFill/>
                </a:uFill>
              </a:rPr>
            </a:br>
            <a:r>
              <a:rPr sz="2400" i="1">
                <a:uFill>
                  <a:solidFill/>
                </a:uFill>
                <a:latin typeface="Times New Roman"/>
                <a:ea typeface="Times New Roman"/>
                <a:cs typeface="Times New Roman"/>
                <a:sym typeface="Times New Roman"/>
              </a:rPr>
              <a:t>x</a:t>
            </a:r>
            <a:r>
              <a:rPr sz="2400" i="1" baseline="-5999">
                <a:uFill>
                  <a:solidFill/>
                </a:uFill>
                <a:latin typeface="Times New Roman"/>
                <a:ea typeface="Times New Roman"/>
                <a:cs typeface="Times New Roman"/>
                <a:sym typeface="Times New Roman"/>
              </a:rPr>
              <a:t>i</a:t>
            </a:r>
            <a:r>
              <a:rPr sz="2400">
                <a:uFill>
                  <a:solidFill/>
                </a:uFill>
              </a:rPr>
              <a:t> times, any compare-based sorting algorithm must use at least</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uFill>
                  <a:solidFill>
                    <a:srgbClr val="0048AA"/>
                  </a:solidFill>
                </a:uFill>
              </a:rPr>
              <a:t>compares in the worst case.</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Proposition.  </a:t>
            </a:r>
            <a:r>
              <a:rPr sz="2400">
                <a:solidFill>
                  <a:srgbClr val="606060"/>
                </a:solidFill>
                <a:uFill>
                  <a:solidFill>
                    <a:srgbClr val="606060"/>
                  </a:solidFill>
                </a:uFill>
              </a:rPr>
              <a:t>[Sedgewick-Bentley 1997]</a:t>
            </a:r>
            <a:endParaRPr sz="2400">
              <a:solidFill>
                <a:srgbClr val="005493"/>
              </a:solidFill>
              <a:uFill>
                <a:solidFill>
                  <a:srgbClr val="0048AA"/>
                </a:solidFill>
              </a:uFill>
            </a:endParaRPr>
          </a:p>
          <a:p>
            <a:pPr lvl="0">
              <a:defRPr sz="1800">
                <a:solidFill>
                  <a:srgbClr val="000000"/>
                </a:solidFill>
                <a:uFillTx/>
              </a:defRPr>
            </a:pPr>
            <a:r>
              <a:rPr sz="2400">
                <a:uFill>
                  <a:solidFill/>
                </a:uFill>
              </a:rPr>
              <a:t>Quicksort with 3-way partitioning is </a:t>
            </a:r>
            <a:r>
              <a:rPr sz="2400">
                <a:solidFill>
                  <a:srgbClr val="8D3124"/>
                </a:solidFill>
                <a:uFill>
                  <a:solidFill>
                    <a:srgbClr val="8D3124"/>
                  </a:solidFill>
                </a:uFill>
              </a:rPr>
              <a:t>entropy-optimal</a:t>
            </a:r>
            <a:r>
              <a:rPr sz="2400">
                <a:uFill>
                  <a:solidFill/>
                </a:uFill>
              </a:rPr>
              <a:t>. </a:t>
            </a:r>
          </a:p>
          <a:p>
            <a:pPr lvl="0">
              <a:defRPr sz="1800">
                <a:solidFill>
                  <a:srgbClr val="000000"/>
                </a:solidFill>
                <a:uFillTx/>
              </a:defRPr>
            </a:pPr>
            <a:r>
              <a:rPr sz="2400">
                <a:solidFill>
                  <a:srgbClr val="005493"/>
                </a:solidFill>
                <a:uFill>
                  <a:solidFill>
                    <a:srgbClr val="0048AA"/>
                  </a:solidFill>
                </a:uFill>
              </a:rPr>
              <a:t>Pf.  </a:t>
            </a:r>
            <a:r>
              <a:rPr sz="2400">
                <a:solidFill>
                  <a:srgbClr val="606060"/>
                </a:solidFill>
                <a:uFill>
                  <a:solidFill>
                    <a:srgbClr val="0048AA"/>
                  </a:solidFill>
                </a:uFill>
              </a:rPr>
              <a:t>[beyond scope of course]</a:t>
            </a:r>
            <a:r>
              <a:rPr sz="2400">
                <a:solidFill>
                  <a:srgbClr val="005493"/>
                </a:solidFill>
                <a:uFill>
                  <a:solidFill>
                    <a:srgbClr val="0048AA"/>
                  </a:solidFill>
                </a:uFill>
              </a:rPr>
              <a:t> </a:t>
            </a:r>
          </a:p>
          <a:p>
            <a:pPr lvl="0">
              <a:defRPr sz="1800">
                <a:solidFill>
                  <a:srgbClr val="000000"/>
                </a:solidFill>
                <a:uFillTx/>
              </a:defRPr>
            </a:pPr>
            <a:endParaRPr sz="2400">
              <a:solidFill>
                <a:srgbClr val="005493"/>
              </a:solidFill>
              <a:uFill>
                <a:solidFill/>
              </a:uFill>
            </a:endParaRPr>
          </a:p>
          <a:p>
            <a:pPr lvl="0">
              <a:defRPr sz="1800">
                <a:solidFill>
                  <a:srgbClr val="000000"/>
                </a:solidFill>
                <a:uFillTx/>
              </a:defRPr>
            </a:pPr>
            <a:endParaRPr sz="2400">
              <a:uFill>
                <a:solidFill/>
              </a:uFill>
            </a:endParaRPr>
          </a:p>
          <a:p>
            <a:pPr lvl="0">
              <a:defRPr sz="1800">
                <a:solidFill>
                  <a:srgbClr val="000000"/>
                </a:solidFill>
                <a:uFillTx/>
              </a:defRPr>
            </a:pPr>
            <a:r>
              <a:rPr sz="2400">
                <a:solidFill>
                  <a:srgbClr val="005493"/>
                </a:solidFill>
                <a:uFill>
                  <a:solidFill/>
                </a:uFill>
              </a:rPr>
              <a:t>Bottom line. </a:t>
            </a:r>
            <a:r>
              <a:rPr sz="2400">
                <a:solidFill>
                  <a:srgbClr val="FF2600"/>
                </a:solidFill>
                <a:uFill>
                  <a:solidFill/>
                </a:uFill>
              </a:rPr>
              <a:t> </a:t>
            </a:r>
            <a:r>
              <a:rPr sz="2400">
                <a:uFill>
                  <a:solidFill/>
                </a:uFill>
              </a:rPr>
              <a:t>Quicksort with 3-way partitioning reduces running time</a:t>
            </a:r>
            <a:br>
              <a:rPr sz="2400">
                <a:uFill>
                  <a:solidFill/>
                </a:uFill>
              </a:rPr>
            </a:br>
            <a:r>
              <a:rPr sz="2400">
                <a:uFill>
                  <a:solidFill/>
                </a:uFill>
              </a:rPr>
              <a:t>from linearithmic to linear in broad class of applications.</a:t>
            </a:r>
          </a:p>
        </p:txBody>
      </p:sp>
      <p:sp>
        <p:nvSpPr>
          <p:cNvPr id="589" name="Shape 589"/>
          <p:cNvSpPr/>
          <p:nvPr/>
        </p:nvSpPr>
        <p:spPr>
          <a:xfrm>
            <a:off x="7505700" y="2540000"/>
            <a:ext cx="5310098" cy="6833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i="1">
                <a:solidFill>
                  <a:srgbClr val="8D3124"/>
                </a:solidFill>
                <a:uFill>
                  <a:solidFill>
                    <a:srgbClr val="8D3124"/>
                  </a:solidFill>
                </a:uFill>
                <a:latin typeface="Times New Roman"/>
                <a:ea typeface="Times New Roman"/>
                <a:cs typeface="Times New Roman"/>
                <a:sym typeface="Times New Roman"/>
              </a:rPr>
              <a:t>N </a:t>
            </a:r>
            <a:r>
              <a:rPr sz="1600">
                <a:solidFill>
                  <a:srgbClr val="8D3124"/>
                </a:solidFill>
                <a:uFill>
                  <a:solidFill>
                    <a:srgbClr val="8D3124"/>
                  </a:solidFill>
                </a:uFill>
                <a:latin typeface="Times New Roman"/>
                <a:ea typeface="Times New Roman"/>
                <a:cs typeface="Times New Roman"/>
                <a:sym typeface="Times New Roman"/>
              </a:rPr>
              <a:t>lg</a:t>
            </a:r>
            <a:r>
              <a:rPr sz="1600" i="1">
                <a:solidFill>
                  <a:srgbClr val="8D3124"/>
                </a:solidFill>
                <a:uFill>
                  <a:solidFill>
                    <a:srgbClr val="8D3124"/>
                  </a:solidFill>
                </a:uFill>
                <a:latin typeface="Times New Roman"/>
                <a:ea typeface="Times New Roman"/>
                <a:cs typeface="Times New Roman"/>
                <a:sym typeface="Times New Roman"/>
              </a:rPr>
              <a:t> N</a:t>
            </a:r>
            <a:r>
              <a:rPr sz="1600">
                <a:solidFill>
                  <a:srgbClr val="8D3124"/>
                </a:solidFill>
                <a:uFill>
                  <a:solidFill>
                    <a:srgbClr val="8D3124"/>
                  </a:solidFill>
                </a:uFill>
              </a:rPr>
              <a:t> when all distinct;</a:t>
            </a:r>
            <a:br>
              <a:rPr sz="1600">
                <a:solidFill>
                  <a:srgbClr val="8D3124"/>
                </a:solidFill>
                <a:uFill>
                  <a:solidFill>
                    <a:srgbClr val="8D3124"/>
                  </a:solidFill>
                </a:uFill>
              </a:rPr>
            </a:br>
            <a:r>
              <a:rPr sz="1600">
                <a:solidFill>
                  <a:srgbClr val="8D3124"/>
                </a:solidFill>
                <a:uFill>
                  <a:solidFill>
                    <a:srgbClr val="8D3124"/>
                  </a:solidFill>
                </a:uFill>
              </a:rPr>
              <a:t>linear when only a constant number of distinct keys</a:t>
            </a:r>
          </a:p>
        </p:txBody>
      </p:sp>
      <p:sp>
        <p:nvSpPr>
          <p:cNvPr id="590" name="Shape 590"/>
          <p:cNvSpPr/>
          <p:nvPr/>
        </p:nvSpPr>
        <p:spPr>
          <a:xfrm flipV="1">
            <a:off x="6627261" y="2739939"/>
            <a:ext cx="782545" cy="131"/>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nvGrpSpPr>
          <p:cNvPr id="593" name="Group 593"/>
          <p:cNvGrpSpPr/>
          <p:nvPr/>
        </p:nvGrpSpPr>
        <p:grpSpPr>
          <a:xfrm>
            <a:off x="6640121" y="3010188"/>
            <a:ext cx="4287103" cy="2674124"/>
            <a:chOff x="0" y="0"/>
            <a:chExt cx="4287102" cy="2674123"/>
          </a:xfrm>
        </p:grpSpPr>
        <p:sp>
          <p:nvSpPr>
            <p:cNvPr id="591" name="Shape 591"/>
            <p:cNvSpPr/>
            <p:nvPr/>
          </p:nvSpPr>
          <p:spPr>
            <a:xfrm>
              <a:off x="0" y="0"/>
              <a:ext cx="1209978" cy="267412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592" name="Shape 592"/>
            <p:cNvSpPr/>
            <p:nvPr/>
          </p:nvSpPr>
          <p:spPr>
            <a:xfrm>
              <a:off x="1322778" y="2336511"/>
              <a:ext cx="2964325" cy="330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proportional to lower bound</a:t>
              </a:r>
            </a:p>
          </p:txBody>
        </p:sp>
      </p:grpSp>
      <p:pic>
        <p:nvPicPr>
          <p:cNvPr id="594" name="droppedImage.pdf"/>
          <p:cNvPicPr/>
          <p:nvPr/>
        </p:nvPicPr>
        <p:blipFill>
          <a:blip r:embed="rId3">
            <a:extLst/>
          </a:blip>
          <a:stretch>
            <a:fillRect/>
          </a:stretch>
        </p:blipFill>
        <p:spPr>
          <a:xfrm>
            <a:off x="1826261" y="2362200"/>
            <a:ext cx="4632977" cy="762003"/>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58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88">
                                            <p:txEl>
                                              <p:pRg st="7" end="7"/>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588">
                                            <p:txEl>
                                              <p:pRg st="8" end="8"/>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2" nodeType="afterEffect">
                                  <p:stCondLst>
                                    <p:cond delay="0"/>
                                  </p:stCondLst>
                                  <p:iterate>
                                    <p:tmAbs val="0"/>
                                  </p:iterate>
                                  <p:childTnLst>
                                    <p:set>
                                      <p:cBhvr>
                                        <p:cTn id="16" fill="hold"/>
                                        <p:tgtEl>
                                          <p:spTgt spid="59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588">
                                            <p:txEl>
                                              <p:pRg st="9" end="9"/>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588">
                                            <p:txEl>
                                              <p:pRg st="10" end="1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588">
                                            <p:txEl>
                                              <p:pRg st="11" end="1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58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1" build="p" animBg="1" advAuto="0"/>
      <p:bldP spid="593" grpId="2"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75</a:t>
            </a:fld>
            <a:endParaRPr sz="1200">
              <a:uFill>
                <a:solidFill/>
              </a:uFill>
            </a:endParaRPr>
          </a:p>
        </p:txBody>
      </p:sp>
      <p:sp>
        <p:nvSpPr>
          <p:cNvPr id="599" name="Shape 599"/>
          <p:cNvSpPr>
            <a:spLocks noGrp="1"/>
          </p:cNvSpPr>
          <p:nvPr>
            <p:ph type="title"/>
          </p:nvPr>
        </p:nvSpPr>
        <p:spPr>
          <a:prstGeom prst="rect">
            <a:avLst/>
          </a:prstGeom>
        </p:spPr>
        <p:txBody>
          <a:bodyPr/>
          <a:lstStyle/>
          <a:p>
            <a:pPr lvl="0">
              <a:defRPr sz="1800">
                <a:uFillTx/>
              </a:defRPr>
            </a:pPr>
            <a:r>
              <a:rPr sz="2800">
                <a:uFill>
                  <a:solidFill/>
                </a:uFill>
              </a:rPr>
              <a:t>Sorting summary</a:t>
            </a:r>
          </a:p>
        </p:txBody>
      </p:sp>
      <p:graphicFrame>
        <p:nvGraphicFramePr>
          <p:cNvPr id="600" name="Table 600"/>
          <p:cNvGraphicFramePr/>
          <p:nvPr>
            <p:extLst>
              <p:ext uri="{D42A27DB-BD31-4B8C-83A1-F6EECF244321}">
                <p14:modId xmlns:p14="http://schemas.microsoft.com/office/powerpoint/2010/main" val="3427295286"/>
              </p:ext>
            </p:extLst>
          </p:nvPr>
        </p:nvGraphicFramePr>
        <p:xfrm>
          <a:off x="637064" y="1628533"/>
          <a:ext cx="11663608" cy="7603172"/>
        </p:xfrm>
        <a:graphic>
          <a:graphicData uri="http://schemas.openxmlformats.org/drawingml/2006/table">
            <a:tbl>
              <a:tblPr firstRow="1" firstCol="1">
                <a:tableStyleId>{8F44A2F1-9E1F-4B54-A3A2-5F16C0AD49E2}</a:tableStyleId>
              </a:tblPr>
              <a:tblGrid>
                <a:gridCol w="1700197">
                  <a:extLst>
                    <a:ext uri="{9D8B030D-6E8A-4147-A177-3AD203B41FA5}">
                      <a16:colId xmlns:a16="http://schemas.microsoft.com/office/drawing/2014/main" val="20000"/>
                    </a:ext>
                  </a:extLst>
                </a:gridCol>
                <a:gridCol w="1199075">
                  <a:extLst>
                    <a:ext uri="{9D8B030D-6E8A-4147-A177-3AD203B41FA5}">
                      <a16:colId xmlns:a16="http://schemas.microsoft.com/office/drawing/2014/main" val="20001"/>
                    </a:ext>
                  </a:extLst>
                </a:gridCol>
                <a:gridCol w="1199075">
                  <a:extLst>
                    <a:ext uri="{9D8B030D-6E8A-4147-A177-3AD203B41FA5}">
                      <a16:colId xmlns:a16="http://schemas.microsoft.com/office/drawing/2014/main" val="20002"/>
                    </a:ext>
                  </a:extLst>
                </a:gridCol>
                <a:gridCol w="1199075">
                  <a:extLst>
                    <a:ext uri="{9D8B030D-6E8A-4147-A177-3AD203B41FA5}">
                      <a16:colId xmlns:a16="http://schemas.microsoft.com/office/drawing/2014/main" val="20003"/>
                    </a:ext>
                  </a:extLst>
                </a:gridCol>
                <a:gridCol w="1199075">
                  <a:extLst>
                    <a:ext uri="{9D8B030D-6E8A-4147-A177-3AD203B41FA5}">
                      <a16:colId xmlns:a16="http://schemas.microsoft.com/office/drawing/2014/main" val="20004"/>
                    </a:ext>
                  </a:extLst>
                </a:gridCol>
                <a:gridCol w="1199075">
                  <a:extLst>
                    <a:ext uri="{9D8B030D-6E8A-4147-A177-3AD203B41FA5}">
                      <a16:colId xmlns:a16="http://schemas.microsoft.com/office/drawing/2014/main" val="20005"/>
                    </a:ext>
                  </a:extLst>
                </a:gridCol>
                <a:gridCol w="3968036">
                  <a:extLst>
                    <a:ext uri="{9D8B030D-6E8A-4147-A177-3AD203B41FA5}">
                      <a16:colId xmlns:a16="http://schemas.microsoft.com/office/drawing/2014/main" val="20006"/>
                    </a:ext>
                  </a:extLst>
                </a:gridCol>
              </a:tblGrid>
              <a:tr h="825103">
                <a:tc>
                  <a:txBody>
                    <a:bodyPr/>
                    <a:lstStyle/>
                    <a:p>
                      <a:pPr marL="58702" marR="58702" lvl="0" defTabSz="1295400">
                        <a:lnSpc>
                          <a:spcPct val="130000"/>
                        </a:lnSpc>
                        <a:defRPr sz="1800"/>
                      </a:pPr>
                      <a:endParaRPr/>
                    </a:p>
                  </a:txBody>
                  <a:tcPr marL="50800" marR="50800" marT="50800" marB="50800" anchor="ctr" horzOverflow="overflow">
                    <a:lnL w="28575">
                      <a:miter lim="400000"/>
                    </a:lnL>
                    <a:noFill/>
                  </a:tcPr>
                </a:tc>
                <a:tc>
                  <a:txBody>
                    <a:bodyPr/>
                    <a:lstStyle/>
                    <a:p>
                      <a:pPr marL="58702" marR="58702" lvl="0" defTabSz="1295400">
                        <a:lnSpc>
                          <a:spcPct val="130000"/>
                        </a:lnSpc>
                        <a:defRPr sz="1800">
                          <a:solidFill>
                            <a:srgbClr val="000000"/>
                          </a:solidFill>
                          <a:uFillTx/>
                        </a:defRPr>
                      </a:pPr>
                      <a:r>
                        <a:rPr>
                          <a:solidFill>
                            <a:srgbClr val="FFFFFF"/>
                          </a:solidFill>
                          <a:uFill>
                            <a:solidFill/>
                          </a:uFill>
                        </a:rPr>
                        <a:t>inplace?</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stable?</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best</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average</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worst</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remarks</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selection</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a:uFill>
                            <a:solidFill/>
                          </a:uFill>
                        </a:rPr>
                        <a:t> exchanges</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insertion</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¼</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use for small </a:t>
                      </a:r>
                      <a:r>
                        <a:rPr sz="2000" i="1">
                          <a:uFill>
                            <a:solidFill/>
                          </a:uFill>
                          <a:latin typeface="Times Roman"/>
                          <a:ea typeface="Times Roman"/>
                          <a:cs typeface="Times Roman"/>
                          <a:sym typeface="Times Roman"/>
                        </a:rPr>
                        <a:t>N</a:t>
                      </a:r>
                      <a:endParaRPr i="1">
                        <a:uFill>
                          <a:solidFill/>
                        </a:uFill>
                      </a:endParaRPr>
                    </a:p>
                    <a:p>
                      <a:pPr marL="58702" marR="58702" lvl="0" defTabSz="1295400">
                        <a:lnSpc>
                          <a:spcPct val="130000"/>
                        </a:lnSpc>
                        <a:defRPr sz="1800">
                          <a:uFillTx/>
                        </a:defRPr>
                      </a:pPr>
                      <a:r>
                        <a:rPr>
                          <a:uFill>
                            <a:solidFill/>
                          </a:uFill>
                        </a:rPr>
                        <a:t>or partially ordered</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shell</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log</a:t>
                      </a:r>
                      <a:r>
                        <a:rPr sz="2000" baseline="-5999">
                          <a:uFill>
                            <a:solidFill/>
                          </a:uFill>
                          <a:latin typeface="Times Roman"/>
                          <a:ea typeface="Times Roman"/>
                          <a:cs typeface="Times Roman"/>
                          <a:sym typeface="Times Roman"/>
                        </a:rPr>
                        <a:t>3</a:t>
                      </a:r>
                      <a:r>
                        <a:rPr sz="2000" i="1">
                          <a:uFill>
                            <a:solidFill/>
                          </a:uFill>
                          <a:latin typeface="Times Roman"/>
                          <a:ea typeface="Times Roman"/>
                          <a:cs typeface="Times Roman"/>
                          <a:sym typeface="Times Roman"/>
                        </a:rPr>
                        <a:t> 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c</a:t>
                      </a:r>
                      <a:r>
                        <a:rPr sz="2000">
                          <a:uFill>
                            <a:solidFill/>
                          </a:uFill>
                          <a:latin typeface="Times Roman"/>
                          <a:ea typeface="Times Roman"/>
                          <a:cs typeface="Times Roman"/>
                          <a:sym typeface="Times Roman"/>
                        </a:rPr>
                        <a:t> </a:t>
                      </a:r>
                      <a:r>
                        <a:rPr sz="2000" i="1">
                          <a:uFill>
                            <a:solidFill/>
                          </a:uFill>
                          <a:latin typeface="Times Roman"/>
                          <a:ea typeface="Times Roman"/>
                          <a:cs typeface="Times Roman"/>
                          <a:sym typeface="Times Roman"/>
                        </a:rPr>
                        <a:t>N</a:t>
                      </a:r>
                      <a:r>
                        <a:rPr sz="2000" baseline="31999">
                          <a:uFill>
                            <a:solidFill/>
                          </a:uFill>
                          <a:latin typeface="Times Roman"/>
                          <a:ea typeface="Times Roman"/>
                          <a:cs typeface="Times Roman"/>
                          <a:sym typeface="Times Roman"/>
                        </a:rPr>
                        <a:t> 3/2</a:t>
                      </a:r>
                    </a:p>
                  </a:txBody>
                  <a:tcPr marL="50800" marR="50800" marT="50800" marB="50800" anchor="ctr" horzOverflow="overflow"/>
                </a:tc>
                <a:tc>
                  <a:txBody>
                    <a:bodyPr/>
                    <a:lstStyle/>
                    <a:p>
                      <a:pPr marL="58702" marR="58702" lvl="0" defTabSz="1295400">
                        <a:lnSpc>
                          <a:spcPct val="140000"/>
                        </a:lnSpc>
                        <a:defRPr sz="1800">
                          <a:uFillTx/>
                        </a:defRPr>
                      </a:pPr>
                      <a:r>
                        <a:rPr>
                          <a:uFill>
                            <a:solidFill/>
                          </a:uFill>
                        </a:rPr>
                        <a:t>tight code;
subquadratic</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merge</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log </a:t>
                      </a:r>
                      <a:r>
                        <a:rPr sz="2000" i="1">
                          <a:uFill>
                            <a:solidFill/>
                          </a:uFill>
                          <a:latin typeface="Times Roman"/>
                          <a:ea typeface="Times Roman"/>
                          <a:cs typeface="Times Roman"/>
                          <a:sym typeface="Times Roman"/>
                        </a:rPr>
                        <a:t>N</a:t>
                      </a:r>
                      <a:r>
                        <a:rPr>
                          <a:uFill>
                            <a:solidFill/>
                          </a:uFill>
                        </a:rPr>
                        <a:t> guarantee;</a:t>
                      </a:r>
                    </a:p>
                    <a:p>
                      <a:pPr marL="58702" marR="58702" lvl="0" defTabSz="1295400">
                        <a:lnSpc>
                          <a:spcPct val="130000"/>
                        </a:lnSpc>
                        <a:defRPr sz="1800">
                          <a:uFillTx/>
                        </a:defRPr>
                      </a:pPr>
                      <a:r>
                        <a:rPr>
                          <a:uFill>
                            <a:solidFill/>
                          </a:uFill>
                        </a:rPr>
                        <a:t>stable</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timsort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40000"/>
                        </a:lnSpc>
                        <a:defRPr sz="1800">
                          <a:uFillTx/>
                        </a:defRPr>
                      </a:pPr>
                      <a:r>
                        <a:rPr>
                          <a:uFill>
                            <a:solidFill/>
                          </a:uFill>
                        </a:rPr>
                        <a:t>improves mergesort
when preexisting order</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828675">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quick</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lg</a:t>
                      </a:r>
                      <a:r>
                        <a:rPr sz="2000" i="1">
                          <a:uFill>
                            <a:solidFill/>
                          </a:uFill>
                          <a:latin typeface="Times Roman"/>
                          <a:ea typeface="Times Roman"/>
                          <a:cs typeface="Times Roman"/>
                          <a:sym typeface="Times Roman"/>
                        </a:rPr>
                        <a:t> 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2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 </a:t>
                      </a:r>
                      <a:r>
                        <a:rPr sz="2000">
                          <a:uFill>
                            <a:solidFill/>
                          </a:uFill>
                          <a:latin typeface="Times Roman"/>
                          <a:ea typeface="Times Roman"/>
                          <a:cs typeface="Times Roman"/>
                          <a:sym typeface="Times Roman"/>
                        </a:rPr>
                        <a:t>log </a:t>
                      </a:r>
                      <a:r>
                        <a:rPr sz="2000" i="1">
                          <a:uFill>
                            <a:solidFill/>
                          </a:uFill>
                          <a:latin typeface="Times Roman"/>
                          <a:ea typeface="Times Roman"/>
                          <a:cs typeface="Times Roman"/>
                          <a:sym typeface="Times Roman"/>
                        </a:rPr>
                        <a:t>N</a:t>
                      </a:r>
                      <a:r>
                        <a:rPr>
                          <a:uFill>
                            <a:solidFill/>
                          </a:uFill>
                        </a:rPr>
                        <a:t> probabilistic guarantee;</a:t>
                      </a:r>
                      <a:br>
                        <a:rPr>
                          <a:uFill>
                            <a:solidFill/>
                          </a:uFill>
                        </a:rPr>
                      </a:br>
                      <a:r>
                        <a:rPr>
                          <a:uFill>
                            <a:solidFill/>
                          </a:uFill>
                        </a:rPr>
                        <a:t>fastest in practice</a:t>
                      </a:r>
                    </a:p>
                  </a:txBody>
                  <a:tcPr marL="50800" marR="50800" marT="50800" marB="50800" anchor="ctr" horzOverflow="overflow">
                    <a:lnR w="28575">
                      <a:miter lim="400000"/>
                    </a:lnR>
                  </a:tcPr>
                </a:tc>
                <a:extLst>
                  <a:ext uri="{0D108BD9-81ED-4DB2-BD59-A6C34878D82A}">
                    <a16:rowId xmlns:a16="http://schemas.microsoft.com/office/drawing/2014/main" val="10006"/>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3-way quick</a:t>
                      </a:r>
                    </a:p>
                  </a:txBody>
                  <a:tcPr marL="50800" marR="50800" marT="50800" marB="50800" anchor="ctr" horzOverflow="overflow"/>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tc>
                <a:tc>
                  <a:txBody>
                    <a:bodyPr/>
                    <a:lstStyle/>
                    <a:p>
                      <a:pPr marL="58702" marR="58702" lvl="0" defTabSz="1295400">
                        <a:lnSpc>
                          <a:spcPct val="130000"/>
                        </a:lnSpc>
                        <a:defRPr sz="1800"/>
                      </a:pPr>
                      <a:endParaRPr/>
                    </a:p>
                  </a:txBody>
                  <a:tcPr marL="50800" marR="50800" marT="50800" marB="50800" anchor="ctr" horzOverflow="overflow"/>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2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½</a:t>
                      </a:r>
                      <a:r>
                        <a:rPr sz="2000" i="1">
                          <a:uFill>
                            <a:solidFill/>
                          </a:uFill>
                          <a:latin typeface="Times Roman"/>
                          <a:ea typeface="Times Roman"/>
                          <a:cs typeface="Times Roman"/>
                          <a:sym typeface="Times Roman"/>
                        </a:rPr>
                        <a:t> N</a:t>
                      </a:r>
                      <a:r>
                        <a:rPr sz="2000">
                          <a:uFill>
                            <a:solidFill/>
                          </a:uFill>
                          <a:latin typeface="Times Roman"/>
                          <a:ea typeface="Times Roman"/>
                          <a:cs typeface="Times Roman"/>
                          <a:sym typeface="Times Roman"/>
                        </a:rPr>
                        <a:t> </a:t>
                      </a:r>
                      <a:r>
                        <a:rPr sz="2000" baseline="31999">
                          <a:uFill>
                            <a:solidFill/>
                          </a:uFill>
                          <a:latin typeface="Times Roman"/>
                          <a:ea typeface="Times Roman"/>
                          <a:cs typeface="Times Roman"/>
                          <a:sym typeface="Times Roman"/>
                        </a:rPr>
                        <a:t>2</a:t>
                      </a:r>
                    </a:p>
                  </a:txBody>
                  <a:tcPr marL="50800" marR="50800" marT="50800" marB="50800" anchor="ctr" horzOverflow="overflow"/>
                </a:tc>
                <a:tc>
                  <a:txBody>
                    <a:bodyPr/>
                    <a:lstStyle/>
                    <a:p>
                      <a:pPr marL="58702" marR="58702" lvl="0" defTabSz="1295400">
                        <a:lnSpc>
                          <a:spcPct val="140000"/>
                        </a:lnSpc>
                        <a:defRPr sz="1800">
                          <a:uFillTx/>
                        </a:defRPr>
                      </a:pPr>
                      <a:r>
                        <a:rPr dirty="0">
                          <a:uFill>
                            <a:solidFill/>
                          </a:uFill>
                        </a:rPr>
                        <a:t>improves quicksort</a:t>
                      </a:r>
                      <a:r>
                        <a:rPr lang="en-US" dirty="0">
                          <a:uFill>
                            <a:solidFill/>
                          </a:uFill>
                        </a:rPr>
                        <a:t> </a:t>
                      </a:r>
                      <a:r>
                        <a:rPr dirty="0">
                          <a:uFill>
                            <a:solidFill/>
                          </a:uFill>
                        </a:rPr>
                        <a:t>when duplicate keys</a:t>
                      </a:r>
                    </a:p>
                  </a:txBody>
                  <a:tcPr marL="50800" marR="50800" marT="50800" marB="50800" anchor="ctr" horzOverflow="overflow">
                    <a:lnR w="28575">
                      <a:miter lim="400000"/>
                    </a:lnR>
                  </a:tcPr>
                </a:tc>
                <a:extLst>
                  <a:ext uri="{0D108BD9-81ED-4DB2-BD59-A6C34878D82A}">
                    <a16:rowId xmlns:a16="http://schemas.microsoft.com/office/drawing/2014/main" val="10007"/>
                  </a:ext>
                </a:extLst>
              </a:tr>
              <a:tr h="825103">
                <a:tc>
                  <a:txBody>
                    <a:bodyPr/>
                    <a:lstStyle/>
                    <a:p>
                      <a:pPr marL="57799" marR="57799" lvl="0" defTabSz="1295400">
                        <a:lnSpc>
                          <a:spcPct val="130000"/>
                        </a:lnSpc>
                        <a:tabLst>
                          <a:tab pos="800100" algn="l"/>
                        </a:tabLst>
                        <a:defRPr sz="1800">
                          <a:solidFill>
                            <a:srgbClr val="000000"/>
                          </a:solidFill>
                          <a:uFillTx/>
                        </a:defRPr>
                      </a:pPr>
                      <a:r>
                        <a:rPr>
                          <a:solidFill>
                            <a:srgbClr val="FFFFFF"/>
                          </a:solidFill>
                          <a:uFill>
                            <a:solidFill>
                              <a:srgbClr val="0048AA"/>
                            </a:solidFill>
                          </a:uFill>
                        </a:rPr>
                        <a: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a:uFill>
                            <a:solidFill/>
                          </a:uFill>
                        </a:rPr>
                        <a:t>✔</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lg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dirty="0">
                          <a:uFill>
                            <a:solidFill/>
                          </a:uFill>
                        </a:rPr>
                        <a:t>holy sorting grail</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605" name="Shape 605"/>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606" name="Shape 606"/>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607" name="cover-gray2.pdf"/>
          <p:cNvPicPr/>
          <p:nvPr/>
        </p:nvPicPr>
        <p:blipFill>
          <a:blip r:embed="rId4">
            <a:extLst/>
          </a:blip>
          <a:stretch>
            <a:fillRect/>
          </a:stretch>
        </p:blipFill>
        <p:spPr>
          <a:xfrm>
            <a:off x="863600" y="3365500"/>
            <a:ext cx="3263900" cy="4093706"/>
          </a:xfrm>
          <a:prstGeom prst="rect">
            <a:avLst/>
          </a:prstGeom>
          <a:ln w="12700">
            <a:round/>
          </a:ln>
        </p:spPr>
      </p:pic>
      <p:sp>
        <p:nvSpPr>
          <p:cNvPr id="608" name="Shape 608"/>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1">
              <a:defRPr sz="1800" i="0">
                <a:uFillTx/>
              </a:defRPr>
            </a:pPr>
            <a:r>
              <a:rPr sz="3000" i="1">
                <a:uFill>
                  <a:solidFill/>
                </a:uFill>
              </a:rPr>
              <a:t>duplicate keys</a:t>
            </a:r>
          </a:p>
          <a:p>
            <a:pPr lvl="0">
              <a:defRPr sz="1800" i="0">
                <a:solidFill>
                  <a:srgbClr val="000000"/>
                </a:solidFill>
                <a:uFillTx/>
              </a:defRPr>
            </a:pPr>
            <a:r>
              <a:rPr sz="3000" i="1">
                <a:solidFill>
                  <a:srgbClr val="BABABA"/>
                </a:solidFill>
                <a:uFill>
                  <a:solidFill>
                    <a:srgbClr val="BABABA"/>
                  </a:solidFill>
                </a:uFill>
              </a:rPr>
              <a:t>system sorts</a:t>
            </a:r>
          </a:p>
        </p:txBody>
      </p:sp>
      <p:sp>
        <p:nvSpPr>
          <p:cNvPr id="609" name="Shape 609"/>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endpapers.pdf"/>
          <p:cNvPicPr/>
          <p:nvPr/>
        </p:nvPicPr>
        <p:blipFill>
          <a:blip r:embed="rId2">
            <a:alphaModFix amt="20000"/>
            <a:extLst/>
          </a:blip>
          <a:srcRect l="24870" t="6296" r="16541" b="31489"/>
          <a:stretch>
            <a:fillRect/>
          </a:stretch>
        </p:blipFill>
        <p:spPr>
          <a:xfrm rot="16200000">
            <a:off x="1612899" y="-1612901"/>
            <a:ext cx="9779002" cy="13004801"/>
          </a:xfrm>
          <a:prstGeom prst="rect">
            <a:avLst/>
          </a:prstGeom>
          <a:ln w="12700">
            <a:round/>
          </a:ln>
        </p:spPr>
      </p:pic>
      <p:sp>
        <p:nvSpPr>
          <p:cNvPr id="612" name="Shape 612"/>
          <p:cNvSpPr/>
          <p:nvPr/>
        </p:nvSpPr>
        <p:spPr>
          <a:xfrm>
            <a:off x="660063" y="7467600"/>
            <a:ext cx="3657601" cy="279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a:lnSpc>
                <a:spcPts val="2300"/>
              </a:lnSpc>
              <a:defRPr sz="1400" b="1" spc="154">
                <a:solidFill>
                  <a:srgbClr val="000000"/>
                </a:solidFill>
                <a:uFill>
                  <a:solidFill>
                    <a:srgbClr val="000000"/>
                  </a:solidFill>
                </a:uFill>
                <a:latin typeface="Lucida Grande"/>
                <a:ea typeface="Lucida Grande"/>
                <a:cs typeface="Lucida Grande"/>
                <a:sym typeface="Lucida Grande"/>
                <a:hlinkClick r:id="rId3"/>
              </a:defRPr>
            </a:lvl1pPr>
          </a:lstStyle>
          <a:p>
            <a:pPr lvl="0">
              <a:defRPr sz="1800" b="0" spc="0">
                <a:uFillTx/>
              </a:defRPr>
            </a:pPr>
            <a:r>
              <a:rPr sz="1400" b="1" spc="154">
                <a:uFill>
                  <a:solidFill/>
                </a:uFill>
                <a:hlinkClick r:id="rId3"/>
              </a:rPr>
              <a:t>http://algs4.cs.princeton.edu</a:t>
            </a:r>
          </a:p>
        </p:txBody>
      </p:sp>
      <p:sp>
        <p:nvSpPr>
          <p:cNvPr id="613" name="Shape 613"/>
          <p:cNvSpPr/>
          <p:nvPr/>
        </p:nvSpPr>
        <p:spPr>
          <a:xfrm>
            <a:off x="5638756" y="4000501"/>
            <a:ext cx="6516025" cy="1"/>
          </a:xfrm>
          <a:prstGeom prst="line">
            <a:avLst/>
          </a:prstGeom>
          <a:ln w="19050">
            <a:solidFill/>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614" name="cover-gray2.pdf"/>
          <p:cNvPicPr/>
          <p:nvPr/>
        </p:nvPicPr>
        <p:blipFill>
          <a:blip r:embed="rId4">
            <a:extLst/>
          </a:blip>
          <a:stretch>
            <a:fillRect/>
          </a:stretch>
        </p:blipFill>
        <p:spPr>
          <a:xfrm>
            <a:off x="863600" y="3365500"/>
            <a:ext cx="3263900" cy="4093706"/>
          </a:xfrm>
          <a:prstGeom prst="rect">
            <a:avLst/>
          </a:prstGeom>
          <a:ln w="12700">
            <a:round/>
          </a:ln>
        </p:spPr>
      </p:pic>
      <p:sp>
        <p:nvSpPr>
          <p:cNvPr id="615" name="Shape 615"/>
          <p:cNvSpPr>
            <a:spLocks noGrp="1"/>
          </p:cNvSpPr>
          <p:nvPr>
            <p:ph type="body" idx="1"/>
          </p:nvPr>
        </p:nvSpPr>
        <p:spPr>
          <a:prstGeom prst="rect">
            <a:avLst/>
          </a:prstGeom>
        </p:spPr>
        <p:txBody>
          <a:bodyPr/>
          <a:lstStyle/>
          <a:p>
            <a:pPr lvl="0">
              <a:defRPr sz="1800" i="0">
                <a:solidFill>
                  <a:srgbClr val="000000"/>
                </a:solidFill>
                <a:uFillTx/>
              </a:defRPr>
            </a:pPr>
            <a:r>
              <a:rPr sz="3000" i="1">
                <a:solidFill>
                  <a:srgbClr val="BABABA"/>
                </a:solidFill>
                <a:uFill>
                  <a:solidFill>
                    <a:srgbClr val="BABABA"/>
                  </a:solidFill>
                </a:uFill>
              </a:rPr>
              <a:t>quicksort</a:t>
            </a:r>
          </a:p>
          <a:p>
            <a:pPr lvl="0">
              <a:defRPr sz="1800" i="0">
                <a:solidFill>
                  <a:srgbClr val="000000"/>
                </a:solidFill>
                <a:uFillTx/>
              </a:defRPr>
            </a:pPr>
            <a:r>
              <a:rPr sz="3000" i="1">
                <a:solidFill>
                  <a:srgbClr val="BABABA"/>
                </a:solidFill>
                <a:uFill>
                  <a:solidFill>
                    <a:srgbClr val="BABABA"/>
                  </a:solidFill>
                </a:uFill>
              </a:rPr>
              <a:t>selection</a:t>
            </a:r>
          </a:p>
          <a:p>
            <a:pPr lvl="0">
              <a:defRPr sz="1800" i="0">
                <a:solidFill>
                  <a:srgbClr val="000000"/>
                </a:solidFill>
                <a:uFillTx/>
              </a:defRPr>
            </a:pPr>
            <a:r>
              <a:rPr sz="3000" i="1">
                <a:solidFill>
                  <a:srgbClr val="BABABA"/>
                </a:solidFill>
                <a:uFill>
                  <a:solidFill>
                    <a:srgbClr val="BABABA"/>
                  </a:solidFill>
                </a:uFill>
              </a:rPr>
              <a:t>duplicate keys</a:t>
            </a:r>
          </a:p>
          <a:p>
            <a:pPr lvl="1">
              <a:defRPr sz="1800" i="0">
                <a:uFillTx/>
              </a:defRPr>
            </a:pPr>
            <a:r>
              <a:rPr sz="3000" i="1">
                <a:uFill>
                  <a:solidFill/>
                </a:uFill>
              </a:rPr>
              <a:t>system sorts</a:t>
            </a:r>
          </a:p>
        </p:txBody>
      </p:sp>
      <p:sp>
        <p:nvSpPr>
          <p:cNvPr id="616" name="Shape 616"/>
          <p:cNvSpPr>
            <a:spLocks noGrp="1"/>
          </p:cNvSpPr>
          <p:nvPr>
            <p:ph type="title"/>
          </p:nvPr>
        </p:nvSpPr>
        <p:spPr>
          <a:prstGeom prst="rect">
            <a:avLst/>
          </a:prstGeom>
        </p:spPr>
        <p:txBody>
          <a:bodyPr/>
          <a:lstStyle/>
          <a:p>
            <a:pPr lvl="0">
              <a:defRPr sz="1800" b="0" cap="none" spc="0">
                <a:uFillTx/>
              </a:defRPr>
            </a:pPr>
            <a:r>
              <a:rPr sz="3750" b="1" cap="small" spc="150">
                <a:uFill>
                  <a:solidFill/>
                </a:uFill>
              </a:rPr>
              <a:t>2.3  Quicksort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Sorting algorithms are essential in a broad variety of applications:</a:t>
            </a:r>
          </a:p>
          <a:p>
            <a:pPr lvl="1">
              <a:defRPr sz="1800">
                <a:uFillTx/>
              </a:defRPr>
            </a:pPr>
            <a:r>
              <a:rPr sz="2400">
                <a:uFill>
                  <a:solidFill/>
                </a:uFill>
              </a:rPr>
              <a:t>Sort a list of names.</a:t>
            </a:r>
          </a:p>
          <a:p>
            <a:pPr lvl="1">
              <a:defRPr sz="1800">
                <a:uFillTx/>
              </a:defRPr>
            </a:pPr>
            <a:r>
              <a:rPr sz="2400">
                <a:uFill>
                  <a:solidFill/>
                </a:uFill>
              </a:rPr>
              <a:t>Organize an MP3 library.</a:t>
            </a:r>
          </a:p>
          <a:p>
            <a:pPr lvl="1">
              <a:defRPr sz="1800">
                <a:uFillTx/>
              </a:defRPr>
            </a:pPr>
            <a:r>
              <a:rPr sz="2400">
                <a:uFill>
                  <a:solidFill/>
                </a:uFill>
              </a:rPr>
              <a:t>Display Google PageRank results.</a:t>
            </a:r>
          </a:p>
          <a:p>
            <a:pPr lvl="1">
              <a:defRPr sz="1800">
                <a:uFillTx/>
              </a:defRPr>
            </a:pPr>
            <a:r>
              <a:rPr sz="2400">
                <a:uFill>
                  <a:solidFill/>
                </a:uFill>
              </a:rPr>
              <a:t>List RSS feed in reverse chronological order.</a:t>
            </a:r>
          </a:p>
          <a:p>
            <a:pPr lvl="1">
              <a:defRPr sz="1800">
                <a:uFillTx/>
              </a:defRPr>
            </a:pPr>
            <a:endParaRPr sz="2400">
              <a:uFill>
                <a:solidFill/>
              </a:uFill>
            </a:endParaRPr>
          </a:p>
          <a:p>
            <a:pPr lvl="1">
              <a:defRPr sz="1800">
                <a:uFillTx/>
              </a:defRPr>
            </a:pPr>
            <a:r>
              <a:rPr sz="2400">
                <a:uFill>
                  <a:solidFill/>
                </a:uFill>
              </a:rPr>
              <a:t>Find the median. </a:t>
            </a:r>
          </a:p>
          <a:p>
            <a:pPr lvl="1">
              <a:defRPr sz="1800">
                <a:uFillTx/>
              </a:defRPr>
            </a:pPr>
            <a:r>
              <a:rPr sz="2400">
                <a:uFill>
                  <a:solidFill/>
                </a:uFill>
              </a:rPr>
              <a:t>Identify statistical outliers.</a:t>
            </a:r>
          </a:p>
          <a:p>
            <a:pPr lvl="1">
              <a:defRPr sz="1800">
                <a:uFillTx/>
              </a:defRPr>
            </a:pPr>
            <a:r>
              <a:rPr sz="2400">
                <a:uFill>
                  <a:solidFill/>
                </a:uFill>
              </a:rPr>
              <a:t>Binary search in a database.</a:t>
            </a:r>
          </a:p>
          <a:p>
            <a:pPr lvl="1">
              <a:defRPr sz="1800">
                <a:uFillTx/>
              </a:defRPr>
            </a:pPr>
            <a:r>
              <a:rPr sz="2400">
                <a:uFill>
                  <a:solidFill/>
                </a:uFill>
              </a:rPr>
              <a:t>Find duplicates in a mailing list.</a:t>
            </a:r>
          </a:p>
          <a:p>
            <a:pPr lvl="1">
              <a:defRPr sz="1800">
                <a:uFillTx/>
              </a:defRPr>
            </a:pPr>
            <a:endParaRPr sz="2400">
              <a:uFill>
                <a:solidFill/>
              </a:uFill>
            </a:endParaRPr>
          </a:p>
          <a:p>
            <a:pPr lvl="1">
              <a:defRPr sz="1800">
                <a:uFillTx/>
              </a:defRPr>
            </a:pPr>
            <a:r>
              <a:rPr sz="2400">
                <a:uFill>
                  <a:solidFill/>
                </a:uFill>
              </a:rPr>
              <a:t>Data compression.</a:t>
            </a:r>
          </a:p>
          <a:p>
            <a:pPr lvl="1">
              <a:defRPr sz="1800">
                <a:uFillTx/>
              </a:defRPr>
            </a:pPr>
            <a:r>
              <a:rPr sz="2400">
                <a:uFill>
                  <a:solidFill/>
                </a:uFill>
              </a:rPr>
              <a:t>Computer graphics. </a:t>
            </a:r>
          </a:p>
          <a:p>
            <a:pPr lvl="1">
              <a:defRPr sz="1800">
                <a:uFillTx/>
              </a:defRPr>
            </a:pPr>
            <a:r>
              <a:rPr sz="2400">
                <a:uFill>
                  <a:solidFill/>
                </a:uFill>
              </a:rPr>
              <a:t>Computational biology.</a:t>
            </a:r>
          </a:p>
          <a:p>
            <a:pPr lvl="1">
              <a:defRPr sz="1800">
                <a:uFillTx/>
              </a:defRPr>
            </a:pPr>
            <a:r>
              <a:rPr sz="2400">
                <a:uFill>
                  <a:solidFill/>
                </a:uFill>
              </a:rPr>
              <a:t>Load balancing on a parallel computer.</a:t>
            </a:r>
            <a:br>
              <a:rPr sz="2400">
                <a:uFill>
                  <a:solidFill/>
                </a:uFill>
              </a:rPr>
            </a:br>
            <a:r>
              <a:rPr sz="2400">
                <a:uFill>
                  <a:solidFill/>
                </a:uFill>
              </a:rPr>
              <a:t>. . .</a:t>
            </a:r>
          </a:p>
        </p:txBody>
      </p:sp>
      <p:sp>
        <p:nvSpPr>
          <p:cNvPr id="619" name="Shape 619"/>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78</a:t>
            </a:fld>
            <a:endParaRPr sz="1200">
              <a:uFill>
                <a:solidFill/>
              </a:uFill>
            </a:endParaRPr>
          </a:p>
        </p:txBody>
      </p:sp>
      <p:sp>
        <p:nvSpPr>
          <p:cNvPr id="620" name="Shape 620"/>
          <p:cNvSpPr/>
          <p:nvPr/>
        </p:nvSpPr>
        <p:spPr>
          <a:xfrm>
            <a:off x="7150100" y="2501617"/>
            <a:ext cx="3175000" cy="330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obvious applications</a:t>
            </a:r>
          </a:p>
        </p:txBody>
      </p:sp>
      <p:sp>
        <p:nvSpPr>
          <p:cNvPr id="621" name="Shape 621"/>
          <p:cNvSpPr/>
          <p:nvPr/>
        </p:nvSpPr>
        <p:spPr>
          <a:xfrm>
            <a:off x="7150100" y="4800600"/>
            <a:ext cx="4127500" cy="67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problems become easy once items</a:t>
            </a:r>
          </a:p>
          <a:p>
            <a:pPr lvl="0">
              <a:defRPr sz="1800">
                <a:solidFill>
                  <a:srgbClr val="000000"/>
                </a:solidFill>
                <a:uFillTx/>
              </a:defRPr>
            </a:pPr>
            <a:r>
              <a:rPr sz="1600">
                <a:solidFill>
                  <a:srgbClr val="8D3124"/>
                </a:solidFill>
                <a:uFill>
                  <a:solidFill>
                    <a:srgbClr val="8D3124"/>
                  </a:solidFill>
                </a:uFill>
              </a:rPr>
              <a:t>are in sorted order</a:t>
            </a:r>
          </a:p>
        </p:txBody>
      </p:sp>
      <p:sp>
        <p:nvSpPr>
          <p:cNvPr id="622" name="Shape 622"/>
          <p:cNvSpPr/>
          <p:nvPr/>
        </p:nvSpPr>
        <p:spPr>
          <a:xfrm>
            <a:off x="7186507" y="7518400"/>
            <a:ext cx="37973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solidFill>
                  <a:srgbClr val="000000"/>
                </a:solidFill>
                <a:uFillTx/>
              </a:defRPr>
            </a:pPr>
            <a:r>
              <a:rPr sz="1600">
                <a:solidFill>
                  <a:srgbClr val="8D3124"/>
                </a:solidFill>
                <a:uFill>
                  <a:solidFill>
                    <a:srgbClr val="8D3124"/>
                  </a:solidFill>
                </a:uFill>
              </a:rPr>
              <a:t>non-obvious applications</a:t>
            </a:r>
          </a:p>
        </p:txBody>
      </p:sp>
      <p:sp>
        <p:nvSpPr>
          <p:cNvPr id="623" name="Shape 623"/>
          <p:cNvSpPr>
            <a:spLocks noGrp="1"/>
          </p:cNvSpPr>
          <p:nvPr>
            <p:ph type="title"/>
          </p:nvPr>
        </p:nvSpPr>
        <p:spPr>
          <a:prstGeom prst="rect">
            <a:avLst/>
          </a:prstGeom>
        </p:spPr>
        <p:txBody>
          <a:bodyPr/>
          <a:lstStyle/>
          <a:p>
            <a:pPr lvl="0">
              <a:defRPr sz="1800">
                <a:uFillTx/>
              </a:defRPr>
            </a:pPr>
            <a:r>
              <a:rPr sz="2800">
                <a:uFill>
                  <a:solidFill/>
                </a:uFill>
              </a:rPr>
              <a:t>Sorting applications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1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18">
                                            <p:txEl>
                                              <p:pRg st="6" end="6"/>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618">
                                            <p:txEl>
                                              <p:pRg st="7" end="7"/>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618">
                                            <p:txEl>
                                              <p:pRg st="8" end="8"/>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618">
                                            <p:txEl>
                                              <p:pRg st="9" end="9"/>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618">
                                            <p:txEl>
                                              <p:pRg st="10" end="1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2" nodeType="afterEffect">
                                  <p:stCondLst>
                                    <p:cond delay="0"/>
                                  </p:stCondLst>
                                  <p:iterate>
                                    <p:tmAbs val="0"/>
                                  </p:iterate>
                                  <p:childTnLst>
                                    <p:set>
                                      <p:cBhvr>
                                        <p:cTn id="25" fill="hold"/>
                                        <p:tgtEl>
                                          <p:spTgt spid="6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618">
                                            <p:txEl>
                                              <p:pRg st="11" end="11"/>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618">
                                            <p:txEl>
                                              <p:pRg st="12" end="12"/>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 nodeType="afterEffect">
                                  <p:stCondLst>
                                    <p:cond delay="0"/>
                                  </p:stCondLst>
                                  <p:iterate>
                                    <p:tmAbs val="0"/>
                                  </p:iterate>
                                  <p:childTnLst>
                                    <p:set>
                                      <p:cBhvr>
                                        <p:cTn id="35" fill="hold"/>
                                        <p:tgtEl>
                                          <p:spTgt spid="618">
                                            <p:txEl>
                                              <p:pRg st="13" end="13"/>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 nodeType="afterEffect">
                                  <p:stCondLst>
                                    <p:cond delay="0"/>
                                  </p:stCondLst>
                                  <p:iterate>
                                    <p:tmAbs val="0"/>
                                  </p:iterate>
                                  <p:childTnLst>
                                    <p:set>
                                      <p:cBhvr>
                                        <p:cTn id="38" fill="hold"/>
                                        <p:tgtEl>
                                          <p:spTgt spid="618">
                                            <p:txEl>
                                              <p:pRg st="14" end="14"/>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3" nodeType="afterEffect">
                                  <p:stCondLst>
                                    <p:cond delay="0"/>
                                  </p:stCondLst>
                                  <p:iterate>
                                    <p:tmAbs val="0"/>
                                  </p:iterate>
                                  <p:childTnLst>
                                    <p:set>
                                      <p:cBhvr>
                                        <p:cTn id="41" fill="hold"/>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1" build="p" bldLvl="5" animBg="1" advAuto="0"/>
      <p:bldP spid="621" grpId="2" animBg="1" advAuto="0"/>
      <p:bldP spid="622" grpId="3"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79</a:t>
            </a:fld>
            <a:endParaRPr sz="1200">
              <a:uFill>
                <a:solidFill/>
              </a:uFill>
            </a:endParaRPr>
          </a:p>
        </p:txBody>
      </p:sp>
      <p:sp>
        <p:nvSpPr>
          <p:cNvPr id="628" name="Shape 628"/>
          <p:cNvSpPr>
            <a:spLocks noGrp="1"/>
          </p:cNvSpPr>
          <p:nvPr>
            <p:ph type="title"/>
          </p:nvPr>
        </p:nvSpPr>
        <p:spPr>
          <a:prstGeom prst="rect">
            <a:avLst/>
          </a:prstGeom>
        </p:spPr>
        <p:txBody>
          <a:bodyPr/>
          <a:lstStyle/>
          <a:p>
            <a:pPr lvl="0">
              <a:defRPr sz="1800">
                <a:uFillTx/>
              </a:defRPr>
            </a:pPr>
            <a:r>
              <a:rPr sz="2800">
                <a:uFill>
                  <a:solidFill/>
                </a:uFill>
              </a:rPr>
              <a:t>War story (system sort in C)</a:t>
            </a:r>
          </a:p>
        </p:txBody>
      </p:sp>
      <p:sp>
        <p:nvSpPr>
          <p:cNvPr id="629" name="Shape 62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A beautiful bug report.  </a:t>
            </a:r>
            <a:r>
              <a:rPr sz="2400">
                <a:solidFill>
                  <a:srgbClr val="606060"/>
                </a:solidFill>
                <a:uFill>
                  <a:solidFill>
                    <a:srgbClr val="606060"/>
                  </a:solidFill>
                </a:uFill>
              </a:rPr>
              <a:t>[Allan Wilks and Rick Becker, 1991]</a:t>
            </a:r>
          </a:p>
        </p:txBody>
      </p:sp>
      <p:sp>
        <p:nvSpPr>
          <p:cNvPr id="630" name="Shape 630"/>
          <p:cNvSpPr/>
          <p:nvPr/>
        </p:nvSpPr>
        <p:spPr>
          <a:xfrm>
            <a:off x="812800" y="2400300"/>
            <a:ext cx="11379200" cy="7473950"/>
          </a:xfrm>
          <a:prstGeom prst="rect">
            <a:avLst/>
          </a:prstGeom>
          <a:solidFill>
            <a:srgbClr val="FFFFFF"/>
          </a:solidFill>
          <a:ln w="12700">
            <a:round/>
          </a:ln>
          <a:extLst>
            <a:ext uri="{C572A759-6A51-4108-AA02-DFA0A04FC94B}">
              <ma14:wrappingTextBoxFlag xmlns="" xmlns:ma14="http://schemas.microsoft.com/office/mac/drawingml/2011/main" val="1"/>
            </a:ext>
          </a:extLst>
        </p:spPr>
        <p:txBody>
          <a:bodyPr lIns="0" tIns="0" rIns="0" bIns="0">
            <a:spAutoFit/>
          </a:bodyPr>
          <a:lstStyle/>
          <a:p>
            <a:pPr lvl="1" indent="0">
              <a:buClr>
                <a:srgbClr val="0048AA"/>
              </a:buClr>
              <a:buFont typeface="Lucida Sans Regular"/>
              <a:defRPr sz="1800">
                <a:solidFill>
                  <a:srgbClr val="000000"/>
                </a:solidFill>
                <a:uFillTx/>
              </a:defRPr>
            </a:pPr>
            <a:r>
              <a:rPr>
                <a:uFill>
                  <a:solidFill/>
                </a:uFill>
                <a:latin typeface="Lucida Sans Typewriter Regular"/>
                <a:ea typeface="Lucida Sans Typewriter Regular"/>
                <a:cs typeface="Lucida Sans Typewriter Regular"/>
                <a:sym typeface="Lucida Sans Typewriter Regular"/>
              </a:rPr>
              <a:t>We found that qsort is unbearably slow on "organ-pipe" inputs like "01233210":</a:t>
            </a:r>
            <a:br>
              <a:rPr>
                <a:uFill>
                  <a:solidFill/>
                </a:uFill>
                <a:latin typeface="Lucida Sans Typewriter Regular"/>
                <a:ea typeface="Lucida Sans Typewriter Regular"/>
                <a:cs typeface="Lucida Sans Typewriter Regular"/>
                <a:sym typeface="Lucida Sans Typewriter Regular"/>
              </a:rPr>
            </a:b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main (int argc, char**argv) {   </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int n = atoi(argv[1]), i, x[100000];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for (i = 0; i &lt; n; i++)</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x[i] = i;</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for ( ; i &lt; 2*n; i++)</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x[i] = 2*n-i-1;</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qsort(x, 2*n, sizeof(int), intcmp);</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a:t>
            </a:r>
          </a:p>
          <a:p>
            <a:pPr lvl="1" indent="0">
              <a:buClr>
                <a:srgbClr val="0048AA"/>
              </a:buClr>
              <a:buFont typeface="Lucida Sans Regular"/>
              <a:defRPr sz="1800">
                <a:solidFill>
                  <a:srgbClr val="000000"/>
                </a:solidFill>
                <a:uFillTx/>
              </a:defRPr>
            </a:pP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Here are the timings on our machine:</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time a.out 2000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real    5.85s </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 time a.out 4000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real   21.64s</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$time a.out 8000</a:t>
            </a:r>
            <a:br>
              <a:rPr>
                <a:uFill>
                  <a:solidFill/>
                </a:uFill>
                <a:latin typeface="Lucida Sans Typewriter Regular"/>
                <a:ea typeface="Lucida Sans Typewriter Regular"/>
                <a:cs typeface="Lucida Sans Typewriter Regular"/>
                <a:sym typeface="Lucida Sans Typewriter Regular"/>
              </a:rPr>
            </a:br>
            <a:r>
              <a:rPr>
                <a:uFill>
                  <a:solidFill/>
                </a:uFill>
                <a:latin typeface="Lucida Sans Typewriter Regular"/>
                <a:ea typeface="Lucida Sans Typewriter Regular"/>
                <a:cs typeface="Lucida Sans Typewriter Regular"/>
                <a:sym typeface="Lucida Sans Typewriter Regular"/>
              </a:rPr>
              <a:t>real   85.11s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0">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6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body" idx="1"/>
          </p:nvPr>
        </p:nvSpPr>
        <p:spPr>
          <a:prstGeom prst="rect">
            <a:avLst/>
          </a:prstGeom>
        </p:spPr>
        <p:txBody>
          <a:bodyPr/>
          <a:lstStyle/>
          <a:p>
            <a:pPr lvl="1">
              <a:defRPr sz="1800">
                <a:uFillTx/>
              </a:defRPr>
            </a:pPr>
            <a:r>
              <a:rPr sz="2400">
                <a:uFill>
                  <a:solidFill/>
                </a:uFill>
              </a:rPr>
              <a:t>Refined and popularized quicksort.</a:t>
            </a:r>
          </a:p>
          <a:p>
            <a:pPr lvl="1">
              <a:defRPr sz="1800">
                <a:uFillTx/>
              </a:defRPr>
            </a:pPr>
            <a:r>
              <a:rPr sz="2400">
                <a:uFill>
                  <a:solidFill/>
                </a:uFill>
              </a:rPr>
              <a:t>Analyzed quicksort.</a:t>
            </a:r>
          </a:p>
        </p:txBody>
      </p:sp>
      <p:sp>
        <p:nvSpPr>
          <p:cNvPr id="128" name="Shape 128"/>
          <p:cNvSpPr>
            <a:spLocks noGrp="1"/>
          </p:cNvSpPr>
          <p:nvPr>
            <p:ph type="title"/>
          </p:nvPr>
        </p:nvSpPr>
        <p:spPr>
          <a:prstGeom prst="rect">
            <a:avLst/>
          </a:prstGeom>
        </p:spPr>
        <p:txBody>
          <a:bodyPr/>
          <a:lstStyle/>
          <a:p>
            <a:pPr lvl="0">
              <a:defRPr sz="1800">
                <a:uFillTx/>
              </a:defRPr>
            </a:pPr>
            <a:r>
              <a:rPr sz="2800">
                <a:uFill>
                  <a:solidFill/>
                </a:uFill>
              </a:rPr>
              <a:t>Bob Sedgewick</a:t>
            </a:r>
          </a:p>
        </p:txBody>
      </p:sp>
      <p:sp>
        <p:nvSpPr>
          <p:cNvPr id="129" name="Shape 129"/>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a:t>
            </a:fld>
            <a:endParaRPr sz="1200">
              <a:uFill>
                <a:solidFill/>
              </a:uFill>
            </a:endParaRPr>
          </a:p>
        </p:txBody>
      </p:sp>
      <p:sp>
        <p:nvSpPr>
          <p:cNvPr id="130" name="Shape 130"/>
          <p:cNvSpPr/>
          <p:nvPr/>
        </p:nvSpPr>
        <p:spPr>
          <a:xfrm>
            <a:off x="10427265" y="3606800"/>
            <a:ext cx="1892301" cy="330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lnSpc>
                <a:spcPct val="130000"/>
              </a:lnSpc>
              <a:spcBef>
                <a:spcPts val="1300"/>
              </a:spcBef>
              <a:defRPr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600" b="1">
                <a:uFill>
                  <a:solidFill/>
                </a:uFill>
              </a:rPr>
              <a:t>Bob Sedgewick</a:t>
            </a:r>
          </a:p>
        </p:txBody>
      </p:sp>
      <p:pic>
        <p:nvPicPr>
          <p:cNvPr id="131" name="sedgwick-practice.pdf"/>
          <p:cNvPicPr/>
          <p:nvPr/>
        </p:nvPicPr>
        <p:blipFill>
          <a:blip r:embed="rId3">
            <a:extLst/>
          </a:blip>
          <a:srcRect l="5882" t="5176" r="50000" b="48737"/>
          <a:stretch>
            <a:fillRect/>
          </a:stretch>
        </p:blipFill>
        <p:spPr>
          <a:xfrm>
            <a:off x="812800" y="3932296"/>
            <a:ext cx="3911600" cy="5287904"/>
          </a:xfrm>
          <a:prstGeom prst="rect">
            <a:avLst/>
          </a:prstGeom>
          <a:ln w="12700">
            <a:round/>
          </a:ln>
        </p:spPr>
      </p:pic>
      <p:pic>
        <p:nvPicPr>
          <p:cNvPr id="132" name="sedgewick-theory.pdf"/>
          <p:cNvPicPr/>
          <p:nvPr/>
        </p:nvPicPr>
        <p:blipFill>
          <a:blip r:embed="rId4">
            <a:extLst/>
          </a:blip>
          <a:srcRect l="14869" t="8207" r="14869" b="61363"/>
          <a:stretch>
            <a:fillRect/>
          </a:stretch>
        </p:blipFill>
        <p:spPr>
          <a:xfrm>
            <a:off x="5345013" y="4699000"/>
            <a:ext cx="6707287" cy="3759200"/>
          </a:xfrm>
          <a:prstGeom prst="rect">
            <a:avLst/>
          </a:prstGeom>
          <a:ln w="12700">
            <a:round/>
          </a:ln>
        </p:spPr>
      </p:pic>
      <p:pic>
        <p:nvPicPr>
          <p:cNvPr id="133" name="instructor-1.png"/>
          <p:cNvPicPr/>
          <p:nvPr/>
        </p:nvPicPr>
        <p:blipFill>
          <a:blip r:embed="rId5">
            <a:extLst/>
          </a:blip>
          <a:stretch>
            <a:fillRect/>
          </a:stretch>
        </p:blipFill>
        <p:spPr>
          <a:xfrm>
            <a:off x="10610532" y="1270000"/>
            <a:ext cx="1568768" cy="2324101"/>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7">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2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7">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build="p" bldLvl="5" animBg="1" advAuto="0"/>
      <p:bldP spid="131" grpId="2" animBg="1" advAuto="0"/>
      <p:bldP spid="132" grpId="3"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80</a:t>
            </a:fld>
            <a:endParaRPr sz="1200">
              <a:uFill>
                <a:solidFill/>
              </a:uFill>
            </a:endParaRPr>
          </a:p>
        </p:txBody>
      </p:sp>
      <p:sp>
        <p:nvSpPr>
          <p:cNvPr id="635" name="Shape 635"/>
          <p:cNvSpPr>
            <a:spLocks noGrp="1"/>
          </p:cNvSpPr>
          <p:nvPr>
            <p:ph type="title"/>
          </p:nvPr>
        </p:nvSpPr>
        <p:spPr>
          <a:prstGeom prst="rect">
            <a:avLst/>
          </a:prstGeom>
        </p:spPr>
        <p:txBody>
          <a:bodyPr/>
          <a:lstStyle/>
          <a:p>
            <a:pPr lvl="0">
              <a:defRPr sz="1800">
                <a:uFillTx/>
              </a:defRPr>
            </a:pPr>
            <a:r>
              <a:rPr sz="2800">
                <a:uFill>
                  <a:solidFill/>
                </a:uFill>
              </a:rPr>
              <a:t>War story (system sort in C)</a:t>
            </a:r>
          </a:p>
        </p:txBody>
      </p:sp>
      <p:sp>
        <p:nvSpPr>
          <p:cNvPr id="636" name="Shape 63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Bug.  </a:t>
            </a:r>
            <a:r>
              <a:rPr sz="2400">
                <a:uFill>
                  <a:solidFill/>
                </a:uFill>
              </a:rPr>
              <a:t>A </a:t>
            </a:r>
            <a:r>
              <a:rPr sz="2000">
                <a:uFill>
                  <a:solidFill/>
                </a:uFill>
                <a:latin typeface="Lucida Sans Typewriter Regular"/>
                <a:ea typeface="Lucida Sans Typewriter Regular"/>
                <a:cs typeface="Lucida Sans Typewriter Regular"/>
                <a:sym typeface="Lucida Sans Typewriter Regular"/>
              </a:rPr>
              <a:t>qsort()</a:t>
            </a:r>
            <a:r>
              <a:rPr sz="2400">
                <a:uFill>
                  <a:solidFill/>
                </a:uFill>
              </a:rPr>
              <a:t> call that should have taken seconds was taking minutes.</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r>
              <a:rPr sz="2400">
                <a:solidFill>
                  <a:srgbClr val="005493"/>
                </a:solidFill>
                <a:uFill>
                  <a:solidFill>
                    <a:srgbClr val="0048AA"/>
                  </a:solidFill>
                </a:uFill>
              </a:rPr>
              <a:t>At the time, almost all </a:t>
            </a:r>
            <a:r>
              <a:rPr sz="200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qsort()</a:t>
            </a:r>
            <a:r>
              <a:rPr sz="2400">
                <a:solidFill>
                  <a:srgbClr val="005493"/>
                </a:solidFill>
                <a:uFill>
                  <a:solidFill>
                    <a:srgbClr val="0048AA"/>
                  </a:solidFill>
                </a:uFill>
              </a:rPr>
              <a:t> implementations based on those in:</a:t>
            </a:r>
          </a:p>
          <a:p>
            <a:pPr lvl="1">
              <a:defRPr sz="1800">
                <a:uFillTx/>
              </a:defRPr>
            </a:pPr>
            <a:r>
              <a:rPr sz="2400">
                <a:uFill>
                  <a:solidFill/>
                </a:uFill>
              </a:rPr>
              <a:t>Version 7 Unix (1979):  quadratic time to sort organ-pipe arrays.</a:t>
            </a:r>
          </a:p>
          <a:p>
            <a:pPr lvl="1">
              <a:defRPr sz="1800">
                <a:uFillTx/>
              </a:defRPr>
            </a:pPr>
            <a:r>
              <a:rPr sz="2400">
                <a:uFill>
                  <a:solidFill/>
                </a:uFill>
              </a:rPr>
              <a:t>BSD Unix (1983):  quadratic time to sort random arrays of 0s and 1s.</a:t>
            </a:r>
          </a:p>
        </p:txBody>
      </p:sp>
      <p:grpSp>
        <p:nvGrpSpPr>
          <p:cNvPr id="639" name="Group 639"/>
          <p:cNvGrpSpPr/>
          <p:nvPr/>
        </p:nvGrpSpPr>
        <p:grpSpPr>
          <a:xfrm>
            <a:off x="4064000" y="7412617"/>
            <a:ext cx="3619500" cy="1533080"/>
            <a:chOff x="0" y="0"/>
            <a:chExt cx="3619499" cy="1533078"/>
          </a:xfrm>
        </p:grpSpPr>
        <p:pic>
          <p:nvPicPr>
            <p:cNvPr id="637" name="bsd-unix.jpg"/>
            <p:cNvPicPr/>
            <p:nvPr/>
          </p:nvPicPr>
          <p:blipFill>
            <a:blip r:embed="rId3">
              <a:extLst/>
            </a:blip>
            <a:srcRect t="68" b="15276"/>
            <a:stretch>
              <a:fillRect/>
            </a:stretch>
          </p:blipFill>
          <p:spPr>
            <a:xfrm>
              <a:off x="2184400" y="0"/>
              <a:ext cx="1435100" cy="1533079"/>
            </a:xfrm>
            <a:prstGeom prst="rect">
              <a:avLst/>
            </a:prstGeom>
            <a:ln w="12700" cap="flat">
              <a:noFill/>
              <a:round/>
            </a:ln>
            <a:effectLst/>
          </p:spPr>
        </p:pic>
        <p:pic>
          <p:nvPicPr>
            <p:cNvPr id="638" name="unix-150x150.png"/>
            <p:cNvPicPr/>
            <p:nvPr/>
          </p:nvPicPr>
          <p:blipFill>
            <a:blip r:embed="rId4">
              <a:extLst/>
            </a:blip>
            <a:stretch>
              <a:fillRect/>
            </a:stretch>
          </p:blipFill>
          <p:spPr>
            <a:xfrm>
              <a:off x="0" y="4182"/>
              <a:ext cx="1524001" cy="1524001"/>
            </a:xfrm>
            <a:prstGeom prst="rect">
              <a:avLst/>
            </a:prstGeom>
            <a:ln w="12700" cap="flat">
              <a:noFill/>
              <a:round/>
            </a:ln>
            <a:effectLst/>
          </p:spPr>
        </p:pic>
      </p:grpSp>
      <p:pic>
        <p:nvPicPr>
          <p:cNvPr id="640" name="images.jpg"/>
          <p:cNvPicPr/>
          <p:nvPr/>
        </p:nvPicPr>
        <p:blipFill>
          <a:blip r:embed="rId5">
            <a:extLst/>
          </a:blip>
          <a:stretch>
            <a:fillRect/>
          </a:stretch>
        </p:blipFill>
        <p:spPr>
          <a:xfrm>
            <a:off x="4824327" y="3413160"/>
            <a:ext cx="1437879" cy="1600201"/>
          </a:xfrm>
          <a:prstGeom prst="rect">
            <a:avLst/>
          </a:prstGeom>
          <a:ln w="12700">
            <a:miter lim="400000"/>
          </a:ln>
        </p:spPr>
      </p:pic>
      <p:sp>
        <p:nvSpPr>
          <p:cNvPr id="641" name="Shape 641"/>
          <p:cNvSpPr/>
          <p:nvPr/>
        </p:nvSpPr>
        <p:spPr>
          <a:xfrm>
            <a:off x="5884862" y="2514600"/>
            <a:ext cx="3729038" cy="1109663"/>
          </a:xfrm>
          <a:custGeom>
            <a:avLst/>
            <a:gdLst/>
            <a:ahLst/>
            <a:cxnLst>
              <a:cxn ang="0">
                <a:pos x="wd2" y="hd2"/>
              </a:cxn>
              <a:cxn ang="5400000">
                <a:pos x="wd2" y="hd2"/>
              </a:cxn>
              <a:cxn ang="10800000">
                <a:pos x="wd2" y="hd2"/>
              </a:cxn>
              <a:cxn ang="16200000">
                <a:pos x="wd2" y="hd2"/>
              </a:cxn>
            </a:cxnLst>
            <a:rect l="0" t="0" r="r" b="b"/>
            <a:pathLst>
              <a:path w="21600" h="21600" extrusionOk="0">
                <a:moveTo>
                  <a:pt x="3945" y="0"/>
                </a:moveTo>
                <a:cubicBezTo>
                  <a:pt x="2645" y="0"/>
                  <a:pt x="1591" y="3542"/>
                  <a:pt x="1591" y="7911"/>
                </a:cubicBezTo>
                <a:lnTo>
                  <a:pt x="1591" y="8652"/>
                </a:lnTo>
                <a:cubicBezTo>
                  <a:pt x="1591" y="12048"/>
                  <a:pt x="2230" y="14924"/>
                  <a:pt x="3124" y="16045"/>
                </a:cubicBezTo>
                <a:lnTo>
                  <a:pt x="0" y="21600"/>
                </a:lnTo>
                <a:lnTo>
                  <a:pt x="8639" y="16563"/>
                </a:lnTo>
                <a:lnTo>
                  <a:pt x="19246" y="16563"/>
                </a:lnTo>
                <a:cubicBezTo>
                  <a:pt x="20546" y="16563"/>
                  <a:pt x="21600" y="13021"/>
                  <a:pt x="21600" y="8652"/>
                </a:cubicBezTo>
                <a:lnTo>
                  <a:pt x="21600" y="7911"/>
                </a:lnTo>
                <a:cubicBezTo>
                  <a:pt x="21600" y="3542"/>
                  <a:pt x="20546" y="0"/>
                  <a:pt x="19246" y="0"/>
                </a:cubicBezTo>
                <a:lnTo>
                  <a:pt x="3945" y="0"/>
                </a:lnTo>
                <a:close/>
              </a:path>
            </a:pathLst>
          </a:custGeom>
          <a:solidFill>
            <a:srgbClr val="FFFFFF"/>
          </a:solidFill>
          <a:ln w="12700">
            <a:round/>
          </a:ln>
          <a:effectLst>
            <a:outerShdw blurRad="127000" dist="76200" dir="2700000" rotWithShape="0">
              <a:srgbClr val="000000">
                <a:alpha val="75000"/>
              </a:srgbClr>
            </a:outerShdw>
          </a:effectLst>
        </p:spPr>
        <p:txBody>
          <a:bodyPr lIns="50800" tIns="50800" rIns="50800" bIns="50800"/>
          <a:lstStyle/>
          <a:p>
            <a:pPr marL="7224" marR="7224" lvl="0">
              <a:lnSpc>
                <a:spcPct val="120000"/>
              </a:lnSpc>
              <a:defRPr sz="2200">
                <a:solidFill>
                  <a:srgbClr val="005493"/>
                </a:solidFill>
                <a:uFill>
                  <a:solidFill>
                    <a:srgbClr val="0048AA"/>
                  </a:solidFill>
                </a:uFill>
              </a:defRPr>
            </a:pPr>
            <a:endParaRPr/>
          </a:p>
        </p:txBody>
      </p:sp>
      <p:sp>
        <p:nvSpPr>
          <p:cNvPr id="642" name="Shape 642"/>
          <p:cNvSpPr/>
          <p:nvPr/>
        </p:nvSpPr>
        <p:spPr>
          <a:xfrm>
            <a:off x="6400800" y="2743200"/>
            <a:ext cx="3067033" cy="3810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b="1">
                <a:solidFill>
                  <a:srgbClr val="8D3124"/>
                </a:solidFill>
                <a:uFill>
                  <a:solidFill>
                    <a:srgbClr val="8D3124"/>
                  </a:solidFill>
                </a:uFill>
                <a:latin typeface="Lucida Grande"/>
                <a:ea typeface="Lucida Grande"/>
                <a:cs typeface="Lucida Grande"/>
                <a:sym typeface="Lucida Grande"/>
              </a:rPr>
              <a:t>Why is </a:t>
            </a:r>
            <a:r>
              <a:rPr>
                <a:solidFill>
                  <a:srgbClr val="8D3124"/>
                </a:solidFill>
                <a:uFill>
                  <a:solidFill>
                    <a:srgbClr val="8D3124"/>
                  </a:solidFill>
                </a:uFill>
                <a:latin typeface="Helvetica"/>
                <a:ea typeface="Helvetica"/>
                <a:cs typeface="Helvetica"/>
                <a:sym typeface="Helvetica"/>
              </a:rPr>
              <a:t>qsort()</a:t>
            </a:r>
            <a:r>
              <a:rPr b="1">
                <a:solidFill>
                  <a:srgbClr val="8D3124"/>
                </a:solidFill>
                <a:uFill>
                  <a:solidFill>
                    <a:srgbClr val="8D3124"/>
                  </a:solidFill>
                </a:uFill>
                <a:latin typeface="Lucida Grande"/>
                <a:ea typeface="Lucida Grande"/>
                <a:cs typeface="Lucida Grande"/>
                <a:sym typeface="Lucida Grande"/>
              </a:rPr>
              <a:t> so slow?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6">
                                            <p:txEl>
                                              <p:pRg st="1" end="1"/>
                                            </p:txEl>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636">
                                            <p:txEl>
                                              <p:pRg st="2" end="2"/>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636">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 grpId="1" build="p" animBg="1" advAuto="0"/>
      <p:bldP spid="639" grpId="2"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Basic algorithm = quicksort.</a:t>
            </a:r>
          </a:p>
          <a:p>
            <a:pPr lvl="1">
              <a:defRPr sz="1800">
                <a:uFillTx/>
              </a:defRPr>
            </a:pPr>
            <a:r>
              <a:rPr sz="2400">
                <a:uFill>
                  <a:solidFill/>
                </a:uFill>
              </a:rPr>
              <a:t>Cutoff to insertion sort for small subarrays.</a:t>
            </a:r>
          </a:p>
          <a:p>
            <a:pPr lvl="1">
              <a:defRPr sz="1800">
                <a:uFillTx/>
              </a:defRPr>
            </a:pPr>
            <a:r>
              <a:rPr sz="2400">
                <a:uFill>
                  <a:solidFill/>
                </a:uFill>
              </a:rPr>
              <a:t>Partitioning scheme:  Bentley-McIlroy 3-way partitioning.</a:t>
            </a:r>
          </a:p>
          <a:p>
            <a:pPr lvl="1">
              <a:defRPr sz="1800">
                <a:uFillTx/>
              </a:defRPr>
            </a:pPr>
            <a:r>
              <a:rPr sz="2400">
                <a:uFill>
                  <a:solidFill/>
                </a:uFill>
              </a:rPr>
              <a:t>Partitioning item.</a:t>
            </a:r>
          </a:p>
          <a:p>
            <a:pPr lvl="2">
              <a:defRPr sz="1800">
                <a:uFillTx/>
              </a:defRPr>
            </a:pPr>
            <a:r>
              <a:rPr sz="2400">
                <a:uFill>
                  <a:solidFill/>
                </a:uFill>
              </a:rPr>
              <a:t>small arrays:  middle entry</a:t>
            </a:r>
          </a:p>
          <a:p>
            <a:pPr lvl="2">
              <a:defRPr sz="1800">
                <a:uFillTx/>
              </a:defRPr>
            </a:pPr>
            <a:r>
              <a:rPr sz="2400">
                <a:uFill>
                  <a:solidFill/>
                </a:uFill>
              </a:rPr>
              <a:t>medium arrays:  median of 3</a:t>
            </a:r>
          </a:p>
          <a:p>
            <a:pPr lvl="2">
              <a:defRPr sz="1800">
                <a:uFillTx/>
              </a:defRPr>
            </a:pPr>
            <a:r>
              <a:rPr sz="2400">
                <a:uFill>
                  <a:solidFill/>
                </a:uFill>
              </a:rPr>
              <a:t>large arrays: Tukey's ninther  </a:t>
            </a:r>
            <a:r>
              <a:rPr sz="2400">
                <a:solidFill>
                  <a:srgbClr val="606060"/>
                </a:solidFill>
                <a:uFill>
                  <a:solidFill>
                    <a:srgbClr val="606060"/>
                  </a:solidFill>
                </a:uFill>
              </a:rPr>
              <a:t>[next slide]</a:t>
            </a:r>
          </a:p>
          <a:p>
            <a:pPr lvl="0">
              <a:defRPr sz="1800">
                <a:solidFill>
                  <a:srgbClr val="000000"/>
                </a:solidFill>
                <a:uFillTx/>
              </a:defRPr>
            </a:pP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br>
              <a:rPr sz="2400">
                <a:solidFill>
                  <a:srgbClr val="606060"/>
                </a:solidFill>
                <a:uFill>
                  <a:solidFill>
                    <a:srgbClr val="606060"/>
                  </a:solidFill>
                </a:uFill>
              </a:rPr>
            </a:br>
            <a:r>
              <a:rPr sz="2400">
                <a:solidFill>
                  <a:srgbClr val="005493"/>
                </a:solidFill>
                <a:uFill>
                  <a:solidFill>
                    <a:srgbClr val="0048AA"/>
                  </a:solidFill>
                </a:uFill>
              </a:rPr>
              <a:t>Now very widely used.  </a:t>
            </a:r>
            <a:r>
              <a:rPr sz="2400">
                <a:uFill>
                  <a:solidFill/>
                </a:uFill>
              </a:rPr>
              <a:t>C, C++, Java 6, ….</a:t>
            </a:r>
          </a:p>
        </p:txBody>
      </p:sp>
      <p:sp>
        <p:nvSpPr>
          <p:cNvPr id="647" name="Shape 64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81</a:t>
            </a:fld>
            <a:endParaRPr sz="1200">
              <a:uFill>
                <a:solidFill/>
              </a:uFill>
            </a:endParaRPr>
          </a:p>
        </p:txBody>
      </p:sp>
      <p:sp>
        <p:nvSpPr>
          <p:cNvPr id="648" name="Shape 648"/>
          <p:cNvSpPr>
            <a:spLocks noGrp="1"/>
          </p:cNvSpPr>
          <p:nvPr>
            <p:ph type="title"/>
          </p:nvPr>
        </p:nvSpPr>
        <p:spPr>
          <a:prstGeom prst="rect">
            <a:avLst/>
          </a:prstGeom>
        </p:spPr>
        <p:txBody>
          <a:bodyPr/>
          <a:lstStyle/>
          <a:p>
            <a:pPr lvl="0">
              <a:defRPr sz="1800">
                <a:uFillTx/>
              </a:defRPr>
            </a:pPr>
            <a:r>
              <a:rPr sz="2800">
                <a:uFill>
                  <a:solidFill/>
                </a:uFill>
              </a:rPr>
              <a:t>Engineering a system sort (in 1993)</a:t>
            </a:r>
          </a:p>
        </p:txBody>
      </p:sp>
      <p:grpSp>
        <p:nvGrpSpPr>
          <p:cNvPr id="651" name="Group 651"/>
          <p:cNvGrpSpPr/>
          <p:nvPr/>
        </p:nvGrpSpPr>
        <p:grpSpPr>
          <a:xfrm>
            <a:off x="3009900" y="5092700"/>
            <a:ext cx="6527800" cy="3213100"/>
            <a:chOff x="0" y="0"/>
            <a:chExt cx="6527800" cy="3213100"/>
          </a:xfrm>
        </p:grpSpPr>
        <p:sp>
          <p:nvSpPr>
            <p:cNvPr id="649" name="Shape 649"/>
            <p:cNvSpPr/>
            <p:nvPr/>
          </p:nvSpPr>
          <p:spPr>
            <a:xfrm>
              <a:off x="0" y="0"/>
              <a:ext cx="6527800" cy="32131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650" name="Engineering a Sort Function.pdf"/>
            <p:cNvPicPr/>
            <p:nvPr/>
          </p:nvPicPr>
          <p:blipFill>
            <a:blip r:embed="rId3">
              <a:extLst/>
            </a:blip>
            <a:srcRect l="15849" t="14393" r="15359" b="59722"/>
            <a:stretch>
              <a:fillRect/>
            </a:stretch>
          </p:blipFill>
          <p:spPr>
            <a:xfrm>
              <a:off x="304042" y="129"/>
              <a:ext cx="5945509" cy="2895082"/>
            </a:xfrm>
            <a:prstGeom prst="rect">
              <a:avLst/>
            </a:prstGeom>
            <a:ln w="12700" cap="flat">
              <a:noFill/>
              <a:round/>
            </a:ln>
            <a:effectLst/>
          </p:spPr>
        </p:pic>
      </p:grpSp>
      <p:sp>
        <p:nvSpPr>
          <p:cNvPr id="652" name="Shape 652"/>
          <p:cNvSpPr/>
          <p:nvPr/>
        </p:nvSpPr>
        <p:spPr>
          <a:xfrm>
            <a:off x="6388100" y="3200400"/>
            <a:ext cx="5257800" cy="67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defRPr sz="1800">
                <a:solidFill>
                  <a:srgbClr val="000000"/>
                </a:solidFill>
                <a:uFillTx/>
              </a:defRPr>
            </a:pPr>
            <a:r>
              <a:rPr sz="1600">
                <a:solidFill>
                  <a:srgbClr val="8D3124"/>
                </a:solidFill>
                <a:uFill>
                  <a:solidFill>
                    <a:srgbClr val="8D3124"/>
                  </a:solidFill>
                </a:uFill>
              </a:rPr>
              <a:t>similar to Dijkstra 3-way partitioning</a:t>
            </a:r>
          </a:p>
          <a:p>
            <a:pPr lvl="0" algn="ctr">
              <a:defRPr sz="1800">
                <a:solidFill>
                  <a:srgbClr val="000000"/>
                </a:solidFill>
                <a:uFillTx/>
              </a:defRPr>
            </a:pPr>
            <a:r>
              <a:rPr sz="1600">
                <a:solidFill>
                  <a:srgbClr val="8D3124"/>
                </a:solidFill>
                <a:uFill>
                  <a:solidFill>
                    <a:srgbClr val="8D3124"/>
                  </a:solidFill>
                </a:uFill>
              </a:rPr>
              <a:t>(but fewer exchanges when not many equal keys)</a:t>
            </a:r>
          </a:p>
        </p:txBody>
      </p:sp>
      <p:sp>
        <p:nvSpPr>
          <p:cNvPr id="653" name="Shape 653"/>
          <p:cNvSpPr/>
          <p:nvPr/>
        </p:nvSpPr>
        <p:spPr>
          <a:xfrm>
            <a:off x="6893961" y="2790869"/>
            <a:ext cx="329594" cy="387419"/>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build="p"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82</a:t>
            </a:fld>
            <a:endParaRPr sz="1200">
              <a:uFill>
                <a:solidFill/>
              </a:uFill>
            </a:endParaRPr>
          </a:p>
        </p:txBody>
      </p:sp>
      <p:sp>
        <p:nvSpPr>
          <p:cNvPr id="658" name="Shape 658"/>
          <p:cNvSpPr>
            <a:spLocks noGrp="1"/>
          </p:cNvSpPr>
          <p:nvPr>
            <p:ph type="title"/>
          </p:nvPr>
        </p:nvSpPr>
        <p:spPr>
          <a:prstGeom prst="rect">
            <a:avLst/>
          </a:prstGeom>
        </p:spPr>
        <p:txBody>
          <a:bodyPr/>
          <a:lstStyle/>
          <a:p>
            <a:pPr lvl="0">
              <a:defRPr sz="1800">
                <a:uFillTx/>
              </a:defRPr>
            </a:pPr>
            <a:r>
              <a:rPr sz="2800">
                <a:uFill>
                  <a:solidFill/>
                </a:uFill>
              </a:rPr>
              <a:t>Tukey's ninther</a:t>
            </a:r>
          </a:p>
        </p:txBody>
      </p:sp>
      <p:sp>
        <p:nvSpPr>
          <p:cNvPr id="659" name="Shape 659"/>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Tukey's ninther.  </a:t>
            </a:r>
            <a:r>
              <a:rPr sz="2400">
                <a:uFill>
                  <a:solidFill/>
                </a:uFill>
              </a:rPr>
              <a:t>Median of the median of 3 samples, each of 3 entries.</a:t>
            </a:r>
          </a:p>
          <a:p>
            <a:pPr lvl="1">
              <a:defRPr sz="1800">
                <a:uFillTx/>
              </a:defRPr>
            </a:pPr>
            <a:r>
              <a:rPr sz="2400">
                <a:uFill>
                  <a:solidFill/>
                </a:uFill>
              </a:rPr>
              <a:t>Approximates the median of 9.</a:t>
            </a:r>
          </a:p>
          <a:p>
            <a:pPr lvl="1">
              <a:defRPr sz="1800">
                <a:uFillTx/>
              </a:defRPr>
            </a:pPr>
            <a:r>
              <a:rPr sz="2400">
                <a:uFill>
                  <a:solidFill/>
                </a:uFill>
              </a:rPr>
              <a:t>Uses at most 12 compares.</a:t>
            </a: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1">
              <a:defRPr sz="1800">
                <a:uFillTx/>
              </a:defRPr>
            </a:pPr>
            <a:endParaRPr sz="2400">
              <a:uFill>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  </a:t>
            </a:r>
            <a:r>
              <a:rPr sz="2400">
                <a:uFill>
                  <a:solidFill/>
                </a:uFill>
              </a:rPr>
              <a:t>Why use Tukey's ninther?</a:t>
            </a:r>
          </a:p>
          <a:p>
            <a:pPr lvl="0">
              <a:defRPr sz="1800">
                <a:solidFill>
                  <a:srgbClr val="000000"/>
                </a:solidFill>
                <a:uFillTx/>
              </a:defRPr>
            </a:pPr>
            <a:r>
              <a:rPr sz="2400">
                <a:solidFill>
                  <a:srgbClr val="005493"/>
                </a:solidFill>
                <a:uFill>
                  <a:solidFill>
                    <a:srgbClr val="0048AA"/>
                  </a:solidFill>
                </a:uFill>
              </a:rPr>
              <a:t>A.  </a:t>
            </a:r>
            <a:r>
              <a:rPr sz="2400">
                <a:uFill>
                  <a:solidFill/>
                </a:uFill>
              </a:rPr>
              <a:t>Better partitioning than random shuffle and less costly.</a:t>
            </a:r>
          </a:p>
        </p:txBody>
      </p:sp>
      <p:sp>
        <p:nvSpPr>
          <p:cNvPr id="660" name="Shape 660"/>
          <p:cNvSpPr/>
          <p:nvPr/>
        </p:nvSpPr>
        <p:spPr>
          <a:xfrm>
            <a:off x="3005729"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1" name="Shape 661"/>
          <p:cNvSpPr/>
          <p:nvPr/>
        </p:nvSpPr>
        <p:spPr>
          <a:xfrm>
            <a:off x="3250441" y="4867548"/>
            <a:ext cx="100391"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L</a:t>
            </a:r>
          </a:p>
        </p:txBody>
      </p:sp>
      <p:sp>
        <p:nvSpPr>
          <p:cNvPr id="662" name="Shape 662"/>
          <p:cNvSpPr/>
          <p:nvPr/>
        </p:nvSpPr>
        <p:spPr>
          <a:xfrm>
            <a:off x="2438400"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3" name="Shape 663"/>
          <p:cNvSpPr/>
          <p:nvPr/>
        </p:nvSpPr>
        <p:spPr>
          <a:xfrm>
            <a:off x="2598890"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R</a:t>
            </a:r>
          </a:p>
        </p:txBody>
      </p:sp>
      <p:sp>
        <p:nvSpPr>
          <p:cNvPr id="664" name="Shape 664"/>
          <p:cNvSpPr/>
          <p:nvPr/>
        </p:nvSpPr>
        <p:spPr>
          <a:xfrm>
            <a:off x="3574605"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5" name="Shape 665"/>
          <p:cNvSpPr/>
          <p:nvPr/>
        </p:nvSpPr>
        <p:spPr>
          <a:xfrm>
            <a:off x="3728403"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A</a:t>
            </a:r>
          </a:p>
        </p:txBody>
      </p:sp>
      <p:sp>
        <p:nvSpPr>
          <p:cNvPr id="666" name="Shape 666"/>
          <p:cNvSpPr/>
          <p:nvPr/>
        </p:nvSpPr>
        <p:spPr>
          <a:xfrm>
            <a:off x="4143480"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7" name="Shape 667"/>
          <p:cNvSpPr/>
          <p:nvPr/>
        </p:nvSpPr>
        <p:spPr>
          <a:xfrm>
            <a:off x="4379954" y="4867548"/>
            <a:ext cx="100391"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P</a:t>
            </a:r>
          </a:p>
        </p:txBody>
      </p:sp>
      <p:sp>
        <p:nvSpPr>
          <p:cNvPr id="668" name="Shape 668"/>
          <p:cNvSpPr/>
          <p:nvPr/>
        </p:nvSpPr>
        <p:spPr>
          <a:xfrm>
            <a:off x="4712356"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69" name="Shape 669"/>
          <p:cNvSpPr/>
          <p:nvPr/>
        </p:nvSpPr>
        <p:spPr>
          <a:xfrm>
            <a:off x="4870616"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M</a:t>
            </a:r>
          </a:p>
        </p:txBody>
      </p:sp>
      <p:sp>
        <p:nvSpPr>
          <p:cNvPr id="670" name="Shape 670"/>
          <p:cNvSpPr/>
          <p:nvPr/>
        </p:nvSpPr>
        <p:spPr>
          <a:xfrm>
            <a:off x="5281231"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1" name="Shape 671"/>
          <p:cNvSpPr/>
          <p:nvPr/>
        </p:nvSpPr>
        <p:spPr>
          <a:xfrm>
            <a:off x="5522167" y="4867548"/>
            <a:ext cx="100390"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C</a:t>
            </a:r>
          </a:p>
        </p:txBody>
      </p:sp>
      <p:sp>
        <p:nvSpPr>
          <p:cNvPr id="672" name="Shape 672"/>
          <p:cNvSpPr/>
          <p:nvPr/>
        </p:nvSpPr>
        <p:spPr>
          <a:xfrm>
            <a:off x="6417436"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3" name="Shape 673"/>
          <p:cNvSpPr/>
          <p:nvPr/>
        </p:nvSpPr>
        <p:spPr>
          <a:xfrm>
            <a:off x="6651679" y="4867548"/>
            <a:ext cx="100391"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A</a:t>
            </a:r>
          </a:p>
        </p:txBody>
      </p:sp>
      <p:sp>
        <p:nvSpPr>
          <p:cNvPr id="674" name="Shape 674"/>
          <p:cNvSpPr/>
          <p:nvPr/>
        </p:nvSpPr>
        <p:spPr>
          <a:xfrm>
            <a:off x="5848561"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5" name="Shape 675"/>
          <p:cNvSpPr/>
          <p:nvPr/>
        </p:nvSpPr>
        <p:spPr>
          <a:xfrm>
            <a:off x="6012828"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G</a:t>
            </a:r>
          </a:p>
        </p:txBody>
      </p:sp>
      <p:sp>
        <p:nvSpPr>
          <p:cNvPr id="676" name="Shape 676"/>
          <p:cNvSpPr/>
          <p:nvPr/>
        </p:nvSpPr>
        <p:spPr>
          <a:xfrm>
            <a:off x="6986312"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7" name="Shape 677"/>
          <p:cNvSpPr/>
          <p:nvPr/>
        </p:nvSpPr>
        <p:spPr>
          <a:xfrm>
            <a:off x="7142341"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X</a:t>
            </a:r>
          </a:p>
        </p:txBody>
      </p:sp>
      <p:sp>
        <p:nvSpPr>
          <p:cNvPr id="678" name="Shape 678"/>
          <p:cNvSpPr/>
          <p:nvPr/>
        </p:nvSpPr>
        <p:spPr>
          <a:xfrm>
            <a:off x="10410719"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79" name="Shape 679"/>
          <p:cNvSpPr/>
          <p:nvPr/>
        </p:nvSpPr>
        <p:spPr>
          <a:xfrm>
            <a:off x="10568980"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J</a:t>
            </a:r>
          </a:p>
        </p:txBody>
      </p:sp>
      <p:sp>
        <p:nvSpPr>
          <p:cNvPr id="680" name="Shape 680"/>
          <p:cNvSpPr/>
          <p:nvPr/>
        </p:nvSpPr>
        <p:spPr>
          <a:xfrm>
            <a:off x="8124063"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1" name="Shape 681"/>
          <p:cNvSpPr/>
          <p:nvPr/>
        </p:nvSpPr>
        <p:spPr>
          <a:xfrm>
            <a:off x="8284554"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682" name="Shape 682"/>
          <p:cNvSpPr/>
          <p:nvPr/>
        </p:nvSpPr>
        <p:spPr>
          <a:xfrm>
            <a:off x="8704093"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3" name="Shape 683"/>
          <p:cNvSpPr/>
          <p:nvPr/>
        </p:nvSpPr>
        <p:spPr>
          <a:xfrm>
            <a:off x="8936104" y="4867548"/>
            <a:ext cx="100391"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R</a:t>
            </a:r>
          </a:p>
        </p:txBody>
      </p:sp>
      <p:sp>
        <p:nvSpPr>
          <p:cNvPr id="684" name="Shape 684"/>
          <p:cNvSpPr/>
          <p:nvPr/>
        </p:nvSpPr>
        <p:spPr>
          <a:xfrm>
            <a:off x="9272968"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5" name="Shape 685"/>
          <p:cNvSpPr/>
          <p:nvPr/>
        </p:nvSpPr>
        <p:spPr>
          <a:xfrm>
            <a:off x="9426767"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B</a:t>
            </a:r>
          </a:p>
        </p:txBody>
      </p:sp>
      <p:sp>
        <p:nvSpPr>
          <p:cNvPr id="686" name="Shape 686"/>
          <p:cNvSpPr/>
          <p:nvPr/>
        </p:nvSpPr>
        <p:spPr>
          <a:xfrm>
            <a:off x="7555187"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7" name="Shape 687"/>
          <p:cNvSpPr/>
          <p:nvPr/>
        </p:nvSpPr>
        <p:spPr>
          <a:xfrm>
            <a:off x="7793892" y="4867548"/>
            <a:ext cx="100391"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Z</a:t>
            </a:r>
          </a:p>
        </p:txBody>
      </p:sp>
      <p:sp>
        <p:nvSpPr>
          <p:cNvPr id="688" name="Shape 688"/>
          <p:cNvSpPr/>
          <p:nvPr/>
        </p:nvSpPr>
        <p:spPr>
          <a:xfrm>
            <a:off x="11546924" y="4767235"/>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89" name="Shape 689"/>
          <p:cNvSpPr/>
          <p:nvPr/>
        </p:nvSpPr>
        <p:spPr>
          <a:xfrm>
            <a:off x="11698492" y="4867548"/>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E</a:t>
            </a:r>
          </a:p>
        </p:txBody>
      </p:sp>
      <p:sp>
        <p:nvSpPr>
          <p:cNvPr id="690" name="Shape 690"/>
          <p:cNvSpPr/>
          <p:nvPr/>
        </p:nvSpPr>
        <p:spPr>
          <a:xfrm>
            <a:off x="3005729" y="5338784"/>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1" name="Shape 691"/>
          <p:cNvSpPr/>
          <p:nvPr/>
        </p:nvSpPr>
        <p:spPr>
          <a:xfrm>
            <a:off x="3157297"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A</a:t>
            </a:r>
          </a:p>
        </p:txBody>
      </p:sp>
      <p:sp>
        <p:nvSpPr>
          <p:cNvPr id="692" name="Shape 692"/>
          <p:cNvSpPr/>
          <p:nvPr/>
        </p:nvSpPr>
        <p:spPr>
          <a:xfrm>
            <a:off x="3574605"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3" name="Shape 693"/>
          <p:cNvSpPr/>
          <p:nvPr/>
        </p:nvSpPr>
        <p:spPr>
          <a:xfrm>
            <a:off x="3728403"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M</a:t>
            </a:r>
          </a:p>
        </p:txBody>
      </p:sp>
      <p:sp>
        <p:nvSpPr>
          <p:cNvPr id="694" name="Shape 694"/>
          <p:cNvSpPr/>
          <p:nvPr/>
        </p:nvSpPr>
        <p:spPr>
          <a:xfrm>
            <a:off x="2438400"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5" name="Shape 695"/>
          <p:cNvSpPr/>
          <p:nvPr/>
        </p:nvSpPr>
        <p:spPr>
          <a:xfrm>
            <a:off x="2598890"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R</a:t>
            </a:r>
          </a:p>
        </p:txBody>
      </p:sp>
      <p:sp>
        <p:nvSpPr>
          <p:cNvPr id="696" name="Shape 696"/>
          <p:cNvSpPr/>
          <p:nvPr/>
        </p:nvSpPr>
        <p:spPr>
          <a:xfrm>
            <a:off x="5281231"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7" name="Shape 697"/>
          <p:cNvSpPr/>
          <p:nvPr/>
        </p:nvSpPr>
        <p:spPr>
          <a:xfrm>
            <a:off x="5441722" y="5427951"/>
            <a:ext cx="259048"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X</a:t>
            </a:r>
          </a:p>
        </p:txBody>
      </p:sp>
      <p:sp>
        <p:nvSpPr>
          <p:cNvPr id="698" name="Shape 698"/>
          <p:cNvSpPr/>
          <p:nvPr/>
        </p:nvSpPr>
        <p:spPr>
          <a:xfrm>
            <a:off x="5848561"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699" name="Shape 699"/>
          <p:cNvSpPr/>
          <p:nvPr/>
        </p:nvSpPr>
        <p:spPr>
          <a:xfrm>
            <a:off x="6012828"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700" name="Shape 700"/>
          <p:cNvSpPr/>
          <p:nvPr/>
        </p:nvSpPr>
        <p:spPr>
          <a:xfrm>
            <a:off x="4712356"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1" name="Shape 701"/>
          <p:cNvSpPr/>
          <p:nvPr/>
        </p:nvSpPr>
        <p:spPr>
          <a:xfrm>
            <a:off x="4870616"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G</a:t>
            </a:r>
          </a:p>
        </p:txBody>
      </p:sp>
      <p:sp>
        <p:nvSpPr>
          <p:cNvPr id="702" name="Shape 702"/>
          <p:cNvSpPr/>
          <p:nvPr/>
        </p:nvSpPr>
        <p:spPr>
          <a:xfrm>
            <a:off x="7555187" y="5338784"/>
            <a:ext cx="568877"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3" name="Shape 703"/>
          <p:cNvSpPr/>
          <p:nvPr/>
        </p:nvSpPr>
        <p:spPr>
          <a:xfrm>
            <a:off x="7713448"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J</a:t>
            </a:r>
          </a:p>
        </p:txBody>
      </p:sp>
      <p:sp>
        <p:nvSpPr>
          <p:cNvPr id="704" name="Shape 704"/>
          <p:cNvSpPr/>
          <p:nvPr/>
        </p:nvSpPr>
        <p:spPr>
          <a:xfrm>
            <a:off x="8124063"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5" name="Shape 705"/>
          <p:cNvSpPr/>
          <p:nvPr/>
        </p:nvSpPr>
        <p:spPr>
          <a:xfrm>
            <a:off x="8284554"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E</a:t>
            </a:r>
          </a:p>
        </p:txBody>
      </p:sp>
      <p:sp>
        <p:nvSpPr>
          <p:cNvPr id="706" name="Shape 706"/>
          <p:cNvSpPr/>
          <p:nvPr/>
        </p:nvSpPr>
        <p:spPr>
          <a:xfrm>
            <a:off x="6986312" y="5338784"/>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7" name="Shape 707"/>
          <p:cNvSpPr/>
          <p:nvPr/>
        </p:nvSpPr>
        <p:spPr>
          <a:xfrm>
            <a:off x="7142341" y="5427951"/>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B</a:t>
            </a:r>
          </a:p>
        </p:txBody>
      </p:sp>
      <p:sp>
        <p:nvSpPr>
          <p:cNvPr id="708" name="Shape 708"/>
          <p:cNvSpPr/>
          <p:nvPr/>
        </p:nvSpPr>
        <p:spPr>
          <a:xfrm>
            <a:off x="3005729" y="5924586"/>
            <a:ext cx="568877"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09" name="Shape 709"/>
          <p:cNvSpPr/>
          <p:nvPr/>
        </p:nvSpPr>
        <p:spPr>
          <a:xfrm>
            <a:off x="3157297" y="6013753"/>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710" name="Shape 710"/>
          <p:cNvSpPr/>
          <p:nvPr/>
        </p:nvSpPr>
        <p:spPr>
          <a:xfrm>
            <a:off x="3574605" y="5924586"/>
            <a:ext cx="568876"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11" name="Shape 711"/>
          <p:cNvSpPr/>
          <p:nvPr/>
        </p:nvSpPr>
        <p:spPr>
          <a:xfrm>
            <a:off x="3728403" y="6013753"/>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E</a:t>
            </a:r>
          </a:p>
        </p:txBody>
      </p:sp>
      <p:sp>
        <p:nvSpPr>
          <p:cNvPr id="712" name="Shape 712"/>
          <p:cNvSpPr/>
          <p:nvPr/>
        </p:nvSpPr>
        <p:spPr>
          <a:xfrm>
            <a:off x="2438400" y="5924586"/>
            <a:ext cx="568876"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13" name="Shape 713"/>
          <p:cNvSpPr/>
          <p:nvPr/>
        </p:nvSpPr>
        <p:spPr>
          <a:xfrm>
            <a:off x="2598890" y="6013753"/>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M</a:t>
            </a:r>
          </a:p>
        </p:txBody>
      </p:sp>
      <p:sp>
        <p:nvSpPr>
          <p:cNvPr id="714" name="Shape 714"/>
          <p:cNvSpPr/>
          <p:nvPr/>
        </p:nvSpPr>
        <p:spPr>
          <a:xfrm>
            <a:off x="2438400" y="6493026"/>
            <a:ext cx="568876" cy="479275"/>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15" name="Shape 715"/>
          <p:cNvSpPr/>
          <p:nvPr/>
        </p:nvSpPr>
        <p:spPr>
          <a:xfrm>
            <a:off x="2598890" y="6593340"/>
            <a:ext cx="259049"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000000"/>
                </a:solid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srgbClr val="8D3124"/>
                  </a:solidFill>
                </a:uFill>
              </a:rPr>
              <a:t>K</a:t>
            </a:r>
          </a:p>
        </p:txBody>
      </p:sp>
      <p:sp>
        <p:nvSpPr>
          <p:cNvPr id="716" name="Shape 716"/>
          <p:cNvSpPr/>
          <p:nvPr/>
        </p:nvSpPr>
        <p:spPr>
          <a:xfrm>
            <a:off x="1177061" y="6610010"/>
            <a:ext cx="1130301" cy="406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stStyle>
          <a:p>
            <a:pPr lvl="0">
              <a:defRPr sz="1800">
                <a:solidFill>
                  <a:srgbClr val="000000"/>
                </a:solidFill>
                <a:uFillTx/>
              </a:defRPr>
            </a:pPr>
            <a:r>
              <a:rPr sz="1600">
                <a:solidFill>
                  <a:srgbClr val="8D3124"/>
                </a:solidFill>
                <a:uFill>
                  <a:solidFill>
                    <a:srgbClr val="8D3124"/>
                  </a:solidFill>
                </a:uFill>
              </a:rPr>
              <a:t>ninther</a:t>
            </a:r>
          </a:p>
        </p:txBody>
      </p:sp>
      <p:sp>
        <p:nvSpPr>
          <p:cNvPr id="717" name="Shape 717"/>
          <p:cNvSpPr/>
          <p:nvPr/>
        </p:nvSpPr>
        <p:spPr>
          <a:xfrm>
            <a:off x="1118795" y="6027631"/>
            <a:ext cx="1193801"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stStyle>
          <a:p>
            <a:pPr lvl="0">
              <a:defRPr sz="1800">
                <a:solidFill>
                  <a:srgbClr val="000000"/>
                </a:solidFill>
                <a:uFillTx/>
              </a:defRPr>
            </a:pPr>
            <a:r>
              <a:rPr sz="1600">
                <a:solidFill>
                  <a:srgbClr val="8D3124"/>
                </a:solidFill>
                <a:uFill>
                  <a:solidFill>
                    <a:srgbClr val="8D3124"/>
                  </a:solidFill>
                </a:uFill>
              </a:rPr>
              <a:t>medians</a:t>
            </a:r>
          </a:p>
        </p:txBody>
      </p:sp>
      <p:sp>
        <p:nvSpPr>
          <p:cNvPr id="718" name="Shape 718"/>
          <p:cNvSpPr/>
          <p:nvPr/>
        </p:nvSpPr>
        <p:spPr>
          <a:xfrm>
            <a:off x="576224" y="5458764"/>
            <a:ext cx="1727201" cy="381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stStyle>
          <a:p>
            <a:pPr lvl="0">
              <a:defRPr sz="1800">
                <a:solidFill>
                  <a:srgbClr val="000000"/>
                </a:solidFill>
                <a:uFillTx/>
              </a:defRPr>
            </a:pPr>
            <a:r>
              <a:rPr sz="1600">
                <a:solidFill>
                  <a:srgbClr val="8D3124"/>
                </a:solidFill>
                <a:uFill>
                  <a:solidFill>
                    <a:srgbClr val="8D3124"/>
                  </a:solidFill>
                </a:uFill>
              </a:rPr>
              <a:t>groups of 3</a:t>
            </a:r>
          </a:p>
        </p:txBody>
      </p:sp>
      <p:sp>
        <p:nvSpPr>
          <p:cNvPr id="719" name="Shape 719"/>
          <p:cNvSpPr/>
          <p:nvPr/>
        </p:nvSpPr>
        <p:spPr>
          <a:xfrm>
            <a:off x="369728" y="4747869"/>
            <a:ext cx="1930401" cy="685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r">
              <a:defRPr sz="1800">
                <a:solidFill>
                  <a:srgbClr val="000000"/>
                </a:solidFill>
                <a:uFillTx/>
              </a:defRPr>
            </a:pPr>
            <a:r>
              <a:rPr sz="1600">
                <a:solidFill>
                  <a:srgbClr val="8D3124"/>
                </a:solidFill>
                <a:uFill>
                  <a:solidFill>
                    <a:srgbClr val="8D3124"/>
                  </a:solidFill>
                </a:uFill>
              </a:rPr>
              <a:t>nine evenly</a:t>
            </a:r>
            <a:br>
              <a:rPr sz="1600">
                <a:solidFill>
                  <a:srgbClr val="8D3124"/>
                </a:solidFill>
                <a:uFill>
                  <a:solidFill>
                    <a:srgbClr val="8D3124"/>
                  </a:solidFill>
                </a:uFill>
              </a:rPr>
            </a:br>
            <a:r>
              <a:rPr sz="1600">
                <a:solidFill>
                  <a:srgbClr val="8D3124"/>
                </a:solidFill>
                <a:uFill>
                  <a:solidFill>
                    <a:srgbClr val="8D3124"/>
                  </a:solidFill>
                </a:uFill>
              </a:rPr>
              <a:t>spaced entries</a:t>
            </a:r>
          </a:p>
        </p:txBody>
      </p:sp>
      <p:sp>
        <p:nvSpPr>
          <p:cNvPr id="720" name="Shape 720"/>
          <p:cNvSpPr/>
          <p:nvPr/>
        </p:nvSpPr>
        <p:spPr>
          <a:xfrm>
            <a:off x="9841843"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21" name="Shape 721"/>
          <p:cNvSpPr/>
          <p:nvPr/>
        </p:nvSpPr>
        <p:spPr>
          <a:xfrm>
            <a:off x="10078318" y="4867548"/>
            <a:ext cx="100390"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R</a:t>
            </a:r>
          </a:p>
        </p:txBody>
      </p:sp>
      <p:sp>
        <p:nvSpPr>
          <p:cNvPr id="722" name="Shape 722"/>
          <p:cNvSpPr/>
          <p:nvPr/>
        </p:nvSpPr>
        <p:spPr>
          <a:xfrm>
            <a:off x="10978049" y="4767235"/>
            <a:ext cx="568876" cy="479274"/>
          </a:xfrm>
          <a:prstGeom prst="rect">
            <a:avLst/>
          </a:prstGeom>
          <a:solidFill>
            <a:srgbClr val="CBCBCB"/>
          </a:solidFill>
          <a:ln w="12700">
            <a:solidFill>
              <a:srgbClr val="FFFFFF"/>
            </a:solidFill>
            <a:miter lim="400000"/>
          </a:ln>
        </p:spPr>
        <p:txBody>
          <a:bodyPr lIns="0" tIns="0" rIns="0" bIns="0"/>
          <a:lstStyle/>
          <a:p>
            <a:pPr marL="7224" marR="7224" lvl="0">
              <a:lnSpc>
                <a:spcPct val="120000"/>
              </a:lnSpc>
              <a:defRPr sz="2000">
                <a:solidFill>
                  <a:srgbClr val="005493"/>
                </a:solidFill>
                <a:uFill>
                  <a:solidFill>
                    <a:srgbClr val="0048AA"/>
                  </a:solidFill>
                </a:uFill>
              </a:defRPr>
            </a:pPr>
            <a:endParaRPr/>
          </a:p>
        </p:txBody>
      </p:sp>
      <p:sp>
        <p:nvSpPr>
          <p:cNvPr id="723" name="Shape 723"/>
          <p:cNvSpPr/>
          <p:nvPr/>
        </p:nvSpPr>
        <p:spPr>
          <a:xfrm>
            <a:off x="11227223" y="4867548"/>
            <a:ext cx="100391" cy="2897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ctr">
              <a:defRPr>
                <a:solidFill>
                  <a:srgbClr val="929292"/>
                </a:solidFill>
                <a:latin typeface="Lucida Sans Typewriter Regular"/>
                <a:ea typeface="Lucida Sans Typewriter Regular"/>
                <a:cs typeface="Lucida Sans Typewriter Regular"/>
                <a:sym typeface="Lucida Sans Typewriter Regular"/>
              </a:defRPr>
            </a:lvl1pPr>
          </a:lstStyle>
          <a:p>
            <a:pPr lvl="0">
              <a:defRPr sz="1800">
                <a:solidFill>
                  <a:srgbClr val="000000"/>
                </a:solidFill>
                <a:uFillTx/>
              </a:defRPr>
            </a:pPr>
            <a:r>
              <a:rPr sz="1600">
                <a:solidFill>
                  <a:srgbClr val="929292"/>
                </a:solidFill>
                <a:uFill>
                  <a:solidFill>
                    <a:srgbClr val="8D3124"/>
                  </a:solidFill>
                </a:uFill>
              </a:rPr>
              <a:t>J</a:t>
            </a:r>
          </a:p>
        </p:txBody>
      </p:sp>
      <p:pic>
        <p:nvPicPr>
          <p:cNvPr id="724" name="225px-John_Tukey.jpg"/>
          <p:cNvPicPr/>
          <p:nvPr/>
        </p:nvPicPr>
        <p:blipFill>
          <a:blip r:embed="rId3">
            <a:extLst/>
          </a:blip>
          <a:stretch>
            <a:fillRect/>
          </a:stretch>
        </p:blipFill>
        <p:spPr>
          <a:xfrm>
            <a:off x="10972800" y="2095500"/>
            <a:ext cx="1193800" cy="1453784"/>
          </a:xfrm>
          <a:prstGeom prst="rect">
            <a:avLst/>
          </a:prstGeom>
          <a:ln w="12700">
            <a:round/>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9">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5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1" build="p"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83</a:t>
            </a:fld>
            <a:endParaRPr sz="1200">
              <a:uFill>
                <a:solidFill/>
              </a:uFill>
            </a:endParaRPr>
          </a:p>
        </p:txBody>
      </p:sp>
      <p:sp>
        <p:nvSpPr>
          <p:cNvPr id="729" name="Shape 729"/>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Bentley-McIlroy 3-way partitioning demo</a:t>
            </a:r>
          </a:p>
        </p:txBody>
      </p:sp>
      <p:sp>
        <p:nvSpPr>
          <p:cNvPr id="730" name="Shape 73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Phase I.  </a:t>
            </a:r>
            <a:r>
              <a:rPr sz="2400">
                <a:uFill>
                  <a:solidFill/>
                </a:uFill>
              </a:rPr>
              <a:t>Repeat until </a:t>
            </a:r>
            <a:r>
              <a:rPr sz="2000">
                <a:uFill>
                  <a:solidFill/>
                </a:uFill>
                <a:latin typeface="Helvetica"/>
                <a:ea typeface="Helvetica"/>
                <a:cs typeface="Helvetica"/>
                <a:sym typeface="Helvetica"/>
              </a:rPr>
              <a:t>i</a:t>
            </a:r>
            <a:r>
              <a:rPr sz="2400">
                <a:uFill>
                  <a:solidFill/>
                </a:uFill>
              </a:rPr>
              <a:t> and </a:t>
            </a:r>
            <a:r>
              <a:rPr sz="2000">
                <a:uFill>
                  <a:solidFill/>
                </a:uFill>
                <a:latin typeface="Helvetica"/>
                <a:ea typeface="Helvetica"/>
                <a:cs typeface="Helvetica"/>
                <a:sym typeface="Helvetica"/>
              </a:rPr>
              <a:t>j</a:t>
            </a:r>
            <a:r>
              <a:rPr sz="2400">
                <a:uFill>
                  <a:solidFill/>
                </a:uFill>
              </a:rPr>
              <a:t> pointers cross.</a:t>
            </a:r>
          </a:p>
          <a:p>
            <a:pPr lvl="1">
              <a:defRPr sz="1800">
                <a:uFillTx/>
              </a:defRPr>
            </a:pPr>
            <a:r>
              <a:rPr sz="2400">
                <a:uFill>
                  <a:solidFill/>
                </a:uFill>
              </a:rPr>
              <a:t>Scan </a:t>
            </a:r>
            <a:r>
              <a:rPr sz="2000">
                <a:uFill>
                  <a:solidFill/>
                </a:uFill>
                <a:latin typeface="Helvetica"/>
                <a:ea typeface="Helvetica"/>
                <a:cs typeface="Helvetica"/>
                <a:sym typeface="Helvetica"/>
              </a:rPr>
              <a:t>i</a:t>
            </a:r>
            <a:r>
              <a:rPr sz="2400">
                <a:uFill>
                  <a:solidFill/>
                </a:uFill>
              </a:rPr>
              <a:t> from left to right so long as </a:t>
            </a:r>
            <a:r>
              <a:rPr sz="2000">
                <a:uFill>
                  <a:solidFill/>
                </a:uFill>
                <a:latin typeface="Helvetica"/>
                <a:ea typeface="Helvetica"/>
                <a:cs typeface="Helvetica"/>
                <a:sym typeface="Helvetica"/>
              </a:rPr>
              <a:t>(a[i] &lt; a[lo])</a:t>
            </a:r>
            <a:r>
              <a:rPr sz="2400">
                <a:uFill>
                  <a:solidFill/>
                </a:uFill>
              </a:rPr>
              <a:t>.</a:t>
            </a:r>
          </a:p>
          <a:p>
            <a:pPr lvl="1">
              <a:defRPr sz="1800">
                <a:uFillTx/>
              </a:defRPr>
            </a:pPr>
            <a:r>
              <a:rPr sz="2400">
                <a:uFill>
                  <a:solidFill/>
                </a:uFill>
              </a:rPr>
              <a:t>Scan </a:t>
            </a:r>
            <a:r>
              <a:rPr sz="2000">
                <a:uFill>
                  <a:solidFill/>
                </a:uFill>
                <a:latin typeface="Helvetica"/>
                <a:ea typeface="Helvetica"/>
                <a:cs typeface="Helvetica"/>
                <a:sym typeface="Helvetica"/>
              </a:rPr>
              <a:t>j</a:t>
            </a:r>
            <a:r>
              <a:rPr sz="2400">
                <a:uFill>
                  <a:solidFill/>
                </a:uFill>
              </a:rPr>
              <a:t> from right to left so long as </a:t>
            </a:r>
            <a:r>
              <a:rPr sz="2000">
                <a:uFill>
                  <a:solidFill/>
                </a:uFill>
                <a:latin typeface="Helvetica"/>
                <a:ea typeface="Helvetica"/>
                <a:cs typeface="Helvetica"/>
                <a:sym typeface="Helvetica"/>
              </a:rPr>
              <a:t>(a[i] &gt; a[lo])</a:t>
            </a:r>
            <a:r>
              <a:rPr sz="2400">
                <a:uFill>
                  <a:solidFill/>
                </a:uFill>
              </a:rPr>
              <a:t>.</a:t>
            </a:r>
          </a:p>
          <a:p>
            <a:pPr lvl="1">
              <a:defRPr sz="1800">
                <a:uFillTx/>
              </a:defRPr>
            </a:pPr>
            <a:r>
              <a:rPr sz="2400">
                <a:uFill>
                  <a:solidFill/>
                </a:uFill>
              </a:rPr>
              <a:t>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a[j]</a:t>
            </a:r>
            <a:r>
              <a:rPr sz="2400">
                <a:uFill>
                  <a:solidFill/>
                </a:uFill>
              </a:rPr>
              <a:t>.</a:t>
            </a:r>
            <a:endParaRPr sz="2000" b="1">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If </a:t>
            </a:r>
            <a:r>
              <a:rPr sz="2000">
                <a:uFill>
                  <a:solidFill/>
                </a:uFill>
                <a:latin typeface="Helvetica"/>
                <a:ea typeface="Helvetica"/>
                <a:cs typeface="Helvetica"/>
                <a:sym typeface="Helvetica"/>
              </a:rPr>
              <a:t>(a[i] == a[lo])</a:t>
            </a:r>
            <a:r>
              <a:rPr sz="2400">
                <a:uFill>
                  <a:solidFill/>
                </a:uFill>
              </a:rPr>
              <a:t>,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a[p]</a:t>
            </a:r>
            <a:r>
              <a:rPr sz="2400">
                <a:uFill>
                  <a:solidFill/>
                </a:uFill>
              </a:rPr>
              <a:t> and increment </a:t>
            </a:r>
            <a:r>
              <a:rPr sz="2000">
                <a:uFill>
                  <a:solidFill/>
                </a:uFill>
                <a:latin typeface="Helvetica"/>
                <a:ea typeface="Helvetica"/>
                <a:cs typeface="Helvetica"/>
                <a:sym typeface="Helvetica"/>
              </a:rPr>
              <a:t>p</a:t>
            </a:r>
            <a:r>
              <a:rPr sz="2400">
                <a:uFill>
                  <a:solidFill/>
                </a:uFill>
              </a:rPr>
              <a:t>.</a:t>
            </a:r>
          </a:p>
          <a:p>
            <a:pPr lvl="1">
              <a:defRPr sz="1800">
                <a:uFillTx/>
              </a:defRPr>
            </a:pPr>
            <a:r>
              <a:rPr sz="2400">
                <a:uFill>
                  <a:solidFill/>
                </a:uFill>
              </a:rPr>
              <a:t>If </a:t>
            </a:r>
            <a:r>
              <a:rPr sz="2000">
                <a:uFill>
                  <a:solidFill/>
                </a:uFill>
                <a:latin typeface="Helvetica"/>
                <a:ea typeface="Helvetica"/>
                <a:cs typeface="Helvetica"/>
                <a:sym typeface="Helvetica"/>
              </a:rPr>
              <a:t>(a[j] == a[lo])</a:t>
            </a:r>
            <a:r>
              <a:rPr sz="2400">
                <a:uFill>
                  <a:solidFill/>
                </a:uFill>
              </a:rPr>
              <a:t>, exchange </a:t>
            </a:r>
            <a:r>
              <a:rPr sz="2000">
                <a:uFill>
                  <a:solidFill/>
                </a:uFill>
                <a:latin typeface="Helvetica"/>
                <a:ea typeface="Helvetica"/>
                <a:cs typeface="Helvetica"/>
                <a:sym typeface="Helvetica"/>
              </a:rPr>
              <a:t>a[j]</a:t>
            </a:r>
            <a:r>
              <a:rPr sz="2400">
                <a:uFill>
                  <a:solidFill/>
                </a:uFill>
              </a:rPr>
              <a:t> with </a:t>
            </a:r>
            <a:r>
              <a:rPr sz="2000">
                <a:uFill>
                  <a:solidFill/>
                </a:uFill>
                <a:latin typeface="Helvetica"/>
                <a:ea typeface="Helvetica"/>
                <a:cs typeface="Helvetica"/>
                <a:sym typeface="Helvetica"/>
              </a:rPr>
              <a:t>a[q]</a:t>
            </a:r>
            <a:r>
              <a:rPr sz="2400">
                <a:uFill>
                  <a:solidFill/>
                </a:uFill>
              </a:rPr>
              <a:t> and decrement </a:t>
            </a:r>
            <a:r>
              <a:rPr sz="2000">
                <a:uFill>
                  <a:solidFill/>
                </a:uFill>
                <a:latin typeface="Helvetica"/>
                <a:ea typeface="Helvetica"/>
                <a:cs typeface="Helvetica"/>
                <a:sym typeface="Helvetica"/>
              </a:rPr>
              <a:t>q</a:t>
            </a:r>
            <a:r>
              <a:rPr sz="2400">
                <a:uFill>
                  <a:solidFill/>
                </a:uFill>
              </a:rPr>
              <a:t>.</a:t>
            </a:r>
          </a:p>
        </p:txBody>
      </p:sp>
      <p:sp>
        <p:nvSpPr>
          <p:cNvPr id="731" name="Shape 731"/>
          <p:cNvSpPr/>
          <p:nvPr/>
        </p:nvSpPr>
        <p:spPr>
          <a:xfrm>
            <a:off x="14224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32" name="Shape 732"/>
          <p:cNvSpPr/>
          <p:nvPr/>
        </p:nvSpPr>
        <p:spPr>
          <a:xfrm>
            <a:off x="1625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733" name="Table 733"/>
          <p:cNvGraphicFramePr/>
          <p:nvPr/>
        </p:nvGraphicFramePr>
        <p:xfrm>
          <a:off x="1270001" y="6350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734" name="Shape 734"/>
          <p:cNvSpPr/>
          <p:nvPr/>
        </p:nvSpPr>
        <p:spPr>
          <a:xfrm>
            <a:off x="22733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35" name="Shape 735"/>
          <p:cNvSpPr/>
          <p:nvPr/>
        </p:nvSpPr>
        <p:spPr>
          <a:xfrm>
            <a:off x="24130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36" name="Shape 736"/>
          <p:cNvSpPr/>
          <p:nvPr/>
        </p:nvSpPr>
        <p:spPr>
          <a:xfrm>
            <a:off x="11252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37" name="Shape 737"/>
          <p:cNvSpPr/>
          <p:nvPr/>
        </p:nvSpPr>
        <p:spPr>
          <a:xfrm>
            <a:off x="11391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38" name="Shape 738"/>
          <p:cNvSpPr/>
          <p:nvPr/>
        </p:nvSpPr>
        <p:spPr>
          <a:xfrm>
            <a:off x="2247900" y="5499100"/>
            <a:ext cx="301019"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p</a:t>
            </a:r>
          </a:p>
        </p:txBody>
      </p:sp>
      <p:sp>
        <p:nvSpPr>
          <p:cNvPr id="739" name="Shape 739"/>
          <p:cNvSpPr/>
          <p:nvPr/>
        </p:nvSpPr>
        <p:spPr>
          <a:xfrm>
            <a:off x="2400300" y="59055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40" name="Shape 740"/>
          <p:cNvSpPr/>
          <p:nvPr/>
        </p:nvSpPr>
        <p:spPr>
          <a:xfrm>
            <a:off x="11214100" y="5499100"/>
            <a:ext cx="301019"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q</a:t>
            </a:r>
          </a:p>
        </p:txBody>
      </p:sp>
      <p:sp>
        <p:nvSpPr>
          <p:cNvPr id="741" name="Shape 741"/>
          <p:cNvSpPr/>
          <p:nvPr/>
        </p:nvSpPr>
        <p:spPr>
          <a:xfrm>
            <a:off x="11391900" y="5905500"/>
            <a:ext cx="0" cy="254000"/>
          </a:xfrm>
          <a:prstGeom prst="line">
            <a:avLst/>
          </a:prstGeom>
          <a:ln w="25400">
            <a:solidFill>
              <a:srgbClr val="8D3124"/>
            </a:solidFill>
            <a:round/>
            <a:tailEnd type="stealth"/>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pic>
        <p:nvPicPr>
          <p:cNvPr id="742" name="button.pdf"/>
          <p:cNvPicPr/>
          <p:nvPr/>
        </p:nvPicPr>
        <p:blipFill>
          <a:blip r:embed="rId2">
            <a:extLst/>
          </a:blip>
          <a:stretch>
            <a:fillRect/>
          </a:stretch>
        </p:blipFill>
        <p:spPr>
          <a:xfrm>
            <a:off x="1117600" y="8191500"/>
            <a:ext cx="876300" cy="876300"/>
          </a:xfrm>
          <a:prstGeom prst="rect">
            <a:avLst/>
          </a:prstGeom>
          <a:ln w="12700">
            <a:round/>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Shape 744"/>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84</a:t>
            </a:fld>
            <a:endParaRPr sz="1200">
              <a:uFill>
                <a:solidFill/>
              </a:uFill>
            </a:endParaRPr>
          </a:p>
        </p:txBody>
      </p:sp>
      <p:sp>
        <p:nvSpPr>
          <p:cNvPr id="745" name="Shape 74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Bentley-McIlroy 3-way partitioning demo</a:t>
            </a:r>
          </a:p>
        </p:txBody>
      </p:sp>
      <p:sp>
        <p:nvSpPr>
          <p:cNvPr id="746" name="Shape 74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Phase II.  </a:t>
            </a:r>
            <a:r>
              <a:rPr sz="2400">
                <a:uFill>
                  <a:solidFill/>
                </a:uFill>
              </a:rPr>
              <a:t>Swap equal keys to the center.</a:t>
            </a:r>
            <a:endParaRPr sz="2400">
              <a:solidFill>
                <a:srgbClr val="005493"/>
              </a:solidFill>
              <a:uFill>
                <a:solidFill>
                  <a:srgbClr val="0048AA"/>
                </a:solidFill>
              </a:uFill>
            </a:endParaRPr>
          </a:p>
          <a:p>
            <a:pPr lvl="1">
              <a:defRPr sz="1800">
                <a:uFillTx/>
              </a:defRPr>
            </a:pPr>
            <a:r>
              <a:rPr sz="2400">
                <a:uFill>
                  <a:solidFill/>
                </a:uFill>
              </a:rPr>
              <a:t>Scan </a:t>
            </a:r>
            <a:r>
              <a:rPr sz="2000">
                <a:uFill>
                  <a:solidFill/>
                </a:uFill>
                <a:latin typeface="Helvetica"/>
                <a:ea typeface="Helvetica"/>
                <a:cs typeface="Helvetica"/>
                <a:sym typeface="Helvetica"/>
              </a:rPr>
              <a:t>j</a:t>
            </a:r>
            <a:r>
              <a:rPr sz="2400">
                <a:uFill>
                  <a:solidFill/>
                </a:uFill>
              </a:rPr>
              <a:t> and </a:t>
            </a:r>
            <a:r>
              <a:rPr sz="2000">
                <a:uFill>
                  <a:solidFill/>
                </a:uFill>
                <a:latin typeface="Helvetica"/>
                <a:ea typeface="Helvetica"/>
                <a:cs typeface="Helvetica"/>
                <a:sym typeface="Helvetica"/>
              </a:rPr>
              <a:t>p</a:t>
            </a:r>
            <a:r>
              <a:rPr sz="2400">
                <a:uFill>
                  <a:solidFill/>
                </a:uFill>
              </a:rPr>
              <a:t> from right to left and exchange </a:t>
            </a:r>
            <a:r>
              <a:rPr sz="2000">
                <a:uFill>
                  <a:solidFill/>
                </a:uFill>
                <a:latin typeface="Helvetica"/>
                <a:ea typeface="Helvetica"/>
                <a:cs typeface="Helvetica"/>
                <a:sym typeface="Helvetica"/>
              </a:rPr>
              <a:t>a[j]</a:t>
            </a:r>
            <a:r>
              <a:rPr sz="2400">
                <a:uFill>
                  <a:solidFill/>
                </a:uFill>
              </a:rPr>
              <a:t> with </a:t>
            </a:r>
            <a:r>
              <a:rPr sz="2000">
                <a:uFill>
                  <a:solidFill/>
                </a:uFill>
                <a:latin typeface="Helvetica"/>
                <a:ea typeface="Helvetica"/>
                <a:cs typeface="Helvetica"/>
                <a:sym typeface="Helvetica"/>
              </a:rPr>
              <a:t>a[p]</a:t>
            </a:r>
            <a:r>
              <a:rPr sz="2400">
                <a:uFill>
                  <a:solidFill/>
                </a:uFill>
              </a:rPr>
              <a:t>.</a:t>
            </a:r>
            <a:endParaRPr sz="2000" b="1">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Scan </a:t>
            </a:r>
            <a:r>
              <a:rPr sz="2000">
                <a:uFill>
                  <a:solidFill/>
                </a:uFill>
                <a:latin typeface="Helvetica"/>
                <a:ea typeface="Helvetica"/>
                <a:cs typeface="Helvetica"/>
                <a:sym typeface="Helvetica"/>
              </a:rPr>
              <a:t>i</a:t>
            </a:r>
            <a:r>
              <a:rPr sz="2400">
                <a:uFill>
                  <a:solidFill/>
                </a:uFill>
              </a:rPr>
              <a:t> and </a:t>
            </a:r>
            <a:r>
              <a:rPr sz="2000">
                <a:uFill>
                  <a:solidFill/>
                </a:uFill>
                <a:latin typeface="Helvetica"/>
                <a:ea typeface="Helvetica"/>
                <a:cs typeface="Helvetica"/>
                <a:sym typeface="Helvetica"/>
              </a:rPr>
              <a:t>q</a:t>
            </a:r>
            <a:r>
              <a:rPr sz="2400">
                <a:uFill>
                  <a:solidFill/>
                </a:uFill>
              </a:rPr>
              <a:t> from left to right and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a[q]</a:t>
            </a:r>
            <a:r>
              <a:rPr sz="2400">
                <a:uFill>
                  <a:solidFill/>
                </a:uFill>
              </a:rPr>
              <a:t>.</a:t>
            </a:r>
          </a:p>
        </p:txBody>
      </p:sp>
      <p:sp>
        <p:nvSpPr>
          <p:cNvPr id="747" name="Shape 747"/>
          <p:cNvSpPr/>
          <p:nvPr/>
        </p:nvSpPr>
        <p:spPr>
          <a:xfrm>
            <a:off x="1422400" y="7454900"/>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48" name="Shape 748"/>
          <p:cNvSpPr/>
          <p:nvPr/>
        </p:nvSpPr>
        <p:spPr>
          <a:xfrm>
            <a:off x="16256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749" name="Table 749"/>
          <p:cNvGraphicFramePr/>
          <p:nvPr/>
        </p:nvGraphicFramePr>
        <p:xfrm>
          <a:off x="1270001" y="6350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929292"/>
                          </a:solidFill>
                          <a:uFill>
                            <a:solidFill/>
                          </a:uFill>
                        </a:rPr>
                        <a:t>A</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D</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B</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0C4681"/>
                          </a:solidFill>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W</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929292"/>
                          </a:solidFill>
                          <a:uFill>
                            <a:solidFill/>
                          </a:uFill>
                        </a:rPr>
                        <a:t>Y</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750" name="Shape 750"/>
          <p:cNvSpPr/>
          <p:nvPr/>
        </p:nvSpPr>
        <p:spPr>
          <a:xfrm>
            <a:off x="8229600" y="7454900"/>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51" name="Shape 751"/>
          <p:cNvSpPr/>
          <p:nvPr/>
        </p:nvSpPr>
        <p:spPr>
          <a:xfrm>
            <a:off x="83693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52" name="Shape 752"/>
          <p:cNvSpPr/>
          <p:nvPr/>
        </p:nvSpPr>
        <p:spPr>
          <a:xfrm>
            <a:off x="3759200" y="7454900"/>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53" name="Shape 753"/>
          <p:cNvSpPr/>
          <p:nvPr/>
        </p:nvSpPr>
        <p:spPr>
          <a:xfrm>
            <a:off x="38989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54" name="Shape 754"/>
          <p:cNvSpPr/>
          <p:nvPr/>
        </p:nvSpPr>
        <p:spPr>
          <a:xfrm>
            <a:off x="11163300" y="7454900"/>
            <a:ext cx="35784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755" name="Shape 755"/>
          <p:cNvSpPr/>
          <p:nvPr/>
        </p:nvSpPr>
        <p:spPr>
          <a:xfrm>
            <a:off x="11366500" y="7150100"/>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56" name="Shape 756"/>
          <p:cNvSpPr/>
          <p:nvPr/>
        </p:nvSpPr>
        <p:spPr>
          <a:xfrm>
            <a:off x="637381" y="9004300"/>
            <a:ext cx="11353801" cy="431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200"/>
            </a:lvl1pPr>
          </a:lstStyle>
          <a:p>
            <a:pPr lvl="0">
              <a:defRPr sz="1800">
                <a:solidFill>
                  <a:srgbClr val="000000"/>
                </a:solidFill>
                <a:uFillTx/>
              </a:defRPr>
            </a:pPr>
            <a:r>
              <a:rPr sz="2200">
                <a:solidFill>
                  <a:srgbClr val="8D3124"/>
                </a:solidFill>
                <a:uFill>
                  <a:solidFill>
                    <a:srgbClr val="8D3124"/>
                  </a:solidFill>
                </a:uFill>
              </a:rPr>
              <a:t>3-way partitioned</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85</a:t>
            </a:fld>
            <a:endParaRPr sz="1200">
              <a:uFill>
                <a:solidFill/>
              </a:uFill>
            </a:endParaRPr>
          </a:p>
        </p:txBody>
      </p:sp>
      <p:sp>
        <p:nvSpPr>
          <p:cNvPr id="759" name="Shape 759"/>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Bentley-McIlroy 3-way partitioning</a:t>
            </a:r>
          </a:p>
        </p:txBody>
      </p:sp>
      <p:sp>
        <p:nvSpPr>
          <p:cNvPr id="760" name="Shape 760"/>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Phase I. </a:t>
            </a:r>
            <a:r>
              <a:rPr sz="2400">
                <a:uFill>
                  <a:solidFill/>
                </a:uFill>
              </a:rPr>
              <a:t> Partition items into </a:t>
            </a:r>
            <a:r>
              <a:rPr sz="2400">
                <a:solidFill>
                  <a:srgbClr val="8D3124"/>
                </a:solidFill>
                <a:uFill>
                  <a:solidFill>
                    <a:srgbClr val="8D3124"/>
                  </a:solidFill>
                </a:uFill>
              </a:rPr>
              <a:t>four</a:t>
            </a:r>
            <a:r>
              <a:rPr sz="2400">
                <a:uFill>
                  <a:solidFill/>
                </a:uFill>
              </a:rPr>
              <a:t> parts:</a:t>
            </a:r>
            <a:endParaRPr sz="2400">
              <a:solidFill>
                <a:srgbClr val="005493"/>
              </a:solidFill>
              <a:uFill>
                <a:solidFill>
                  <a:srgbClr val="0048AA"/>
                </a:solidFill>
              </a:uFill>
            </a:endParaRPr>
          </a:p>
          <a:p>
            <a:pPr lvl="1">
              <a:defRPr sz="1800">
                <a:uFillTx/>
              </a:defRPr>
            </a:pPr>
            <a:r>
              <a:rPr sz="2400">
                <a:uFill>
                  <a:solidFill/>
                </a:uFill>
              </a:rPr>
              <a:t>No larger entries to left of </a:t>
            </a:r>
            <a:r>
              <a:rPr sz="2000">
                <a:uFill>
                  <a:solidFill/>
                </a:uFill>
                <a:latin typeface="Lucida Sans Typewriter Regular"/>
                <a:ea typeface="Lucida Sans Typewriter Regular"/>
                <a:cs typeface="Lucida Sans Typewriter Regular"/>
                <a:sym typeface="Lucida Sans Typewriter Regular"/>
              </a:rPr>
              <a:t>i</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No smaller entries to right of </a:t>
            </a:r>
            <a:r>
              <a:rPr sz="2000">
                <a:uFill>
                  <a:solidFill/>
                </a:uFill>
                <a:latin typeface="Lucida Sans Typewriter Regular"/>
                <a:ea typeface="Lucida Sans Typewriter Regular"/>
                <a:cs typeface="Lucida Sans Typewriter Regular"/>
                <a:sym typeface="Lucida Sans Typewriter Regular"/>
              </a:rPr>
              <a:t>j</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Equal entries to left of </a:t>
            </a:r>
            <a:r>
              <a:rPr sz="2000">
                <a:uFill>
                  <a:solidFill/>
                </a:uFill>
                <a:latin typeface="Lucida Sans Typewriter Regular"/>
                <a:ea typeface="Lucida Sans Typewriter Regular"/>
                <a:cs typeface="Lucida Sans Typewriter Regular"/>
                <a:sym typeface="Lucida Sans Typewriter Regular"/>
              </a:rPr>
              <a:t>p</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r>
              <a:rPr sz="2400">
                <a:uFill>
                  <a:solidFill/>
                </a:uFill>
              </a:rPr>
              <a:t>Equal entries to right of </a:t>
            </a:r>
            <a:r>
              <a:rPr sz="2000">
                <a:uFill>
                  <a:solidFill/>
                </a:uFill>
                <a:latin typeface="Lucida Sans Typewriter Regular"/>
                <a:ea typeface="Lucida Sans Typewriter Regular"/>
                <a:cs typeface="Lucida Sans Typewriter Regular"/>
                <a:sym typeface="Lucida Sans Typewriter Regular"/>
              </a:rPr>
              <a:t>q</a:t>
            </a:r>
            <a:r>
              <a:rPr sz="2400">
                <a:uFill>
                  <a:solidFill/>
                </a:uFill>
              </a:rPr>
              <a:t>.</a:t>
            </a: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endParaRPr sz="2200">
              <a:uFill>
                <a:solidFill/>
              </a:uFill>
              <a:latin typeface="Lucida Sans Typewriter Regular"/>
              <a:ea typeface="Lucida Sans Typewriter Regular"/>
              <a:cs typeface="Lucida Sans Typewriter Regular"/>
              <a:sym typeface="Lucida Sans Typewriter Regular"/>
            </a:endParaRPr>
          </a:p>
          <a:p>
            <a:pPr lvl="1">
              <a:defRPr sz="1800">
                <a:uFillTx/>
              </a:defRPr>
            </a:pPr>
            <a:endParaRPr sz="2200">
              <a:uFill>
                <a:solidFill/>
              </a:uFill>
              <a:latin typeface="Lucida Sans Typewriter Regular"/>
              <a:ea typeface="Lucida Sans Typewriter Regular"/>
              <a:cs typeface="Lucida Sans Typewriter Regular"/>
              <a:sym typeface="Lucida Sans Typewriter Regular"/>
            </a:endParaRPr>
          </a:p>
          <a:p>
            <a:pPr lvl="0">
              <a:defRPr sz="1800">
                <a:solidFill>
                  <a:srgbClr val="000000"/>
                </a:solidFill>
                <a:uFillTx/>
              </a:defRPr>
            </a:pPr>
            <a:r>
              <a:rPr sz="2400">
                <a:solidFill>
                  <a:srgbClr val="005493"/>
                </a:solidFill>
                <a:uFill>
                  <a:solidFill>
                    <a:srgbClr val="0048AA"/>
                  </a:solidFill>
                </a:uFill>
              </a:rPr>
              <a:t>Phase II.  </a:t>
            </a:r>
            <a:r>
              <a:rPr sz="2400">
                <a:uFill>
                  <a:solidFill/>
                </a:uFill>
              </a:rPr>
              <a:t>Swap equal keys to the center.</a:t>
            </a: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All the right properties.</a:t>
            </a:r>
          </a:p>
          <a:p>
            <a:pPr lvl="1">
              <a:defRPr sz="1800">
                <a:uFillTx/>
              </a:defRPr>
            </a:pPr>
            <a:r>
              <a:rPr sz="2400">
                <a:uFill>
                  <a:solidFill/>
                </a:uFill>
              </a:rPr>
              <a:t>In-place.</a:t>
            </a:r>
          </a:p>
          <a:p>
            <a:pPr lvl="1">
              <a:defRPr sz="1800">
                <a:uFillTx/>
              </a:defRPr>
            </a:pPr>
            <a:r>
              <a:rPr sz="2400">
                <a:uFill>
                  <a:solidFill/>
                </a:uFill>
              </a:rPr>
              <a:t>Not much code.</a:t>
            </a:r>
          </a:p>
          <a:p>
            <a:pPr lvl="1">
              <a:defRPr sz="1800">
                <a:uFillTx/>
              </a:defRPr>
            </a:pPr>
            <a:r>
              <a:rPr sz="2400">
                <a:uFill>
                  <a:solidFill/>
                </a:uFill>
              </a:rPr>
              <a:t>Linear time if keys are all equal.</a:t>
            </a:r>
          </a:p>
          <a:p>
            <a:pPr lvl="1">
              <a:defRPr sz="1800">
                <a:uFillTx/>
              </a:defRPr>
            </a:pPr>
            <a:r>
              <a:rPr sz="2400">
                <a:uFill>
                  <a:solidFill/>
                </a:uFill>
              </a:rPr>
              <a:t>Small overhead if no equal keys.</a:t>
            </a:r>
          </a:p>
        </p:txBody>
      </p:sp>
      <p:graphicFrame>
        <p:nvGraphicFramePr>
          <p:cNvPr id="761" name="Table 761"/>
          <p:cNvGraphicFramePr/>
          <p:nvPr/>
        </p:nvGraphicFramePr>
        <p:xfrm>
          <a:off x="6024034" y="3187700"/>
          <a:ext cx="5829299" cy="482600"/>
        </p:xfrm>
        <a:graphic>
          <a:graphicData uri="http://schemas.openxmlformats.org/drawingml/2006/table">
            <a:tbl>
              <a:tblPr>
                <a:tableStyleId>{8F44A2F1-9E1F-4B54-A3A2-5F16C0AD49E2}</a:tableStyleId>
              </a:tblPr>
              <a:tblGrid>
                <a:gridCol w="449849">
                  <a:extLst>
                    <a:ext uri="{9D8B030D-6E8A-4147-A177-3AD203B41FA5}">
                      <a16:colId xmlns:a16="http://schemas.microsoft.com/office/drawing/2014/main" val="20000"/>
                    </a:ext>
                  </a:extLst>
                </a:gridCol>
                <a:gridCol w="1075890">
                  <a:extLst>
                    <a:ext uri="{9D8B030D-6E8A-4147-A177-3AD203B41FA5}">
                      <a16:colId xmlns:a16="http://schemas.microsoft.com/office/drawing/2014/main" val="20001"/>
                    </a:ext>
                  </a:extLst>
                </a:gridCol>
                <a:gridCol w="1075890">
                  <a:extLst>
                    <a:ext uri="{9D8B030D-6E8A-4147-A177-3AD203B41FA5}">
                      <a16:colId xmlns:a16="http://schemas.microsoft.com/office/drawing/2014/main" val="20002"/>
                    </a:ext>
                  </a:extLst>
                </a:gridCol>
                <a:gridCol w="1075890">
                  <a:extLst>
                    <a:ext uri="{9D8B030D-6E8A-4147-A177-3AD203B41FA5}">
                      <a16:colId xmlns:a16="http://schemas.microsoft.com/office/drawing/2014/main" val="20003"/>
                    </a:ext>
                  </a:extLst>
                </a:gridCol>
                <a:gridCol w="1075890">
                  <a:extLst>
                    <a:ext uri="{9D8B030D-6E8A-4147-A177-3AD203B41FA5}">
                      <a16:colId xmlns:a16="http://schemas.microsoft.com/office/drawing/2014/main" val="20004"/>
                    </a:ext>
                  </a:extLst>
                </a:gridCol>
                <a:gridCol w="1075890">
                  <a:extLst>
                    <a:ext uri="{9D8B030D-6E8A-4147-A177-3AD203B41FA5}">
                      <a16:colId xmlns:a16="http://schemas.microsoft.com/office/drawing/2014/main" val="20005"/>
                    </a:ext>
                  </a:extLst>
                </a:gridCol>
              </a:tblGrid>
              <a:tr h="482600">
                <a:tc>
                  <a:txBody>
                    <a:bodyPr/>
                    <a:lstStyle/>
                    <a:p>
                      <a:pPr marL="58702" marR="58702" lvl="0" defTabSz="1295400">
                        <a:lnSpc>
                          <a:spcPct val="130000"/>
                        </a:lnSpc>
                        <a:defRPr sz="1800">
                          <a:uFillTx/>
                        </a:defRPr>
                      </a:pPr>
                      <a:r>
                        <a:rPr sz="1600">
                          <a:uFill>
                            <a:solidFill/>
                          </a:uFill>
                        </a:rPr>
                        <a:t>v</a:t>
                      </a:r>
                    </a:p>
                  </a:txBody>
                  <a:tcPr marL="50800" marR="50800" marT="50800" marB="50800" anchor="ctr" horzOverflow="overflow">
                    <a:lnL w="28575">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800">
                          <a:uFillTx/>
                        </a:defRPr>
                      </a:pPr>
                      <a:r>
                        <a:rPr sz="1600">
                          <a:uFill>
                            <a:solidFill/>
                          </a:uFill>
                        </a:rPr>
                        <a:t>= v</a:t>
                      </a: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800">
                          <a:uFillTx/>
                        </a:defRPr>
                      </a:pPr>
                      <a:r>
                        <a:rPr sz="1600">
                          <a:uFill>
                            <a:solidFill/>
                          </a:uFill>
                        </a:rPr>
                        <a:t>&lt; v</a:t>
                      </a: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600"/>
                      </a:pPr>
                      <a:endParaRP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solidFill>
                      <a:srgbClr val="929292"/>
                    </a:solidFill>
                  </a:tcPr>
                </a:tc>
                <a:tc>
                  <a:txBody>
                    <a:bodyPr/>
                    <a:lstStyle/>
                    <a:p>
                      <a:pPr marL="58702" marR="58702" lvl="0" defTabSz="1295400">
                        <a:lnSpc>
                          <a:spcPct val="130000"/>
                        </a:lnSpc>
                        <a:defRPr sz="1800">
                          <a:uFillTx/>
                        </a:defRPr>
                      </a:pPr>
                      <a:r>
                        <a:rPr sz="1600">
                          <a:uFill>
                            <a:solidFill/>
                          </a:uFill>
                        </a:rPr>
                        <a:t>&gt; v</a:t>
                      </a:r>
                    </a:p>
                  </a:txBody>
                  <a:tcPr marL="50800" marR="50800" marT="50800" marB="50800" anchor="ctr" horzOverflow="overflow">
                    <a:lnL w="12700">
                      <a:solidFill>
                        <a:srgbClr val="000000"/>
                      </a:solidFill>
                      <a:miter lim="400000"/>
                    </a:lnL>
                    <a:lnR w="12700">
                      <a:solidFill>
                        <a:srgbClr val="000000"/>
                      </a:solidFill>
                      <a:miter lim="400000"/>
                    </a:lnR>
                    <a:lnT w="28575">
                      <a:miter lim="400000"/>
                    </a:lnT>
                    <a:lnB w="28575">
                      <a:miter lim="400000"/>
                    </a:lnB>
                  </a:tcPr>
                </a:tc>
                <a:tc>
                  <a:txBody>
                    <a:bodyPr/>
                    <a:lstStyle/>
                    <a:p>
                      <a:pPr marL="58702" marR="58702" lvl="0" defTabSz="1295400">
                        <a:lnSpc>
                          <a:spcPct val="130000"/>
                        </a:lnSpc>
                        <a:defRPr sz="1800">
                          <a:uFillTx/>
                        </a:defRPr>
                      </a:pPr>
                      <a:r>
                        <a:rPr sz="1600">
                          <a:uFill>
                            <a:solidFill/>
                          </a:uFill>
                        </a:rPr>
                        <a:t>= v</a:t>
                      </a:r>
                    </a:p>
                  </a:txBody>
                  <a:tcPr marL="50800" marR="50800" marT="50800" marB="50800" anchor="ctr" horzOverflow="overflow">
                    <a:lnL w="12700">
                      <a:solidFill>
                        <a:srgbClr val="000000"/>
                      </a:solidFill>
                      <a:miter lim="400000"/>
                    </a:lnL>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774" name="Group 774"/>
          <p:cNvGrpSpPr/>
          <p:nvPr/>
        </p:nvGrpSpPr>
        <p:grpSpPr>
          <a:xfrm>
            <a:off x="6032499" y="3759200"/>
            <a:ext cx="5869648" cy="635000"/>
            <a:chOff x="8465" y="571500"/>
            <a:chExt cx="5869646" cy="635000"/>
          </a:xfrm>
        </p:grpSpPr>
        <p:sp>
          <p:nvSpPr>
            <p:cNvPr id="762" name="Shape 762"/>
            <p:cNvSpPr/>
            <p:nvPr/>
          </p:nvSpPr>
          <p:spPr>
            <a:xfrm>
              <a:off x="8465" y="876300"/>
              <a:ext cx="356558"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763" name="Shape 763"/>
            <p:cNvSpPr/>
            <p:nvPr/>
          </p:nvSpPr>
          <p:spPr>
            <a:xfrm flipH="1">
              <a:off x="211665" y="6223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64" name="Shape 764"/>
            <p:cNvSpPr/>
            <p:nvPr/>
          </p:nvSpPr>
          <p:spPr>
            <a:xfrm>
              <a:off x="1405465" y="876300"/>
              <a:ext cx="300896"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p</a:t>
              </a:r>
            </a:p>
          </p:txBody>
        </p:sp>
        <p:sp>
          <p:nvSpPr>
            <p:cNvPr id="765" name="Shape 765"/>
            <p:cNvSpPr/>
            <p:nvPr/>
          </p:nvSpPr>
          <p:spPr>
            <a:xfrm>
              <a:off x="1583265" y="6223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66" name="Shape 766"/>
            <p:cNvSpPr/>
            <p:nvPr/>
          </p:nvSpPr>
          <p:spPr>
            <a:xfrm>
              <a:off x="2510365" y="850900"/>
              <a:ext cx="231741"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767" name="Shape 767"/>
            <p:cNvSpPr/>
            <p:nvPr/>
          </p:nvSpPr>
          <p:spPr>
            <a:xfrm>
              <a:off x="2650065" y="5969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68" name="Shape 768"/>
            <p:cNvSpPr/>
            <p:nvPr/>
          </p:nvSpPr>
          <p:spPr>
            <a:xfrm>
              <a:off x="3437465" y="825500"/>
              <a:ext cx="234816"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769" name="Shape 769"/>
            <p:cNvSpPr/>
            <p:nvPr/>
          </p:nvSpPr>
          <p:spPr>
            <a:xfrm>
              <a:off x="3589865" y="5715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70" name="Shape 770"/>
            <p:cNvSpPr/>
            <p:nvPr/>
          </p:nvSpPr>
          <p:spPr>
            <a:xfrm>
              <a:off x="4478865" y="825500"/>
              <a:ext cx="300896"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q</a:t>
              </a:r>
            </a:p>
          </p:txBody>
        </p:sp>
        <p:sp>
          <p:nvSpPr>
            <p:cNvPr id="771" name="Shape 771"/>
            <p:cNvSpPr/>
            <p:nvPr/>
          </p:nvSpPr>
          <p:spPr>
            <a:xfrm>
              <a:off x="4643965" y="5715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72" name="Shape 772"/>
            <p:cNvSpPr/>
            <p:nvPr/>
          </p:nvSpPr>
          <p:spPr>
            <a:xfrm>
              <a:off x="5520265" y="825500"/>
              <a:ext cx="357848"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hi</a:t>
              </a:r>
            </a:p>
          </p:txBody>
        </p:sp>
        <p:sp>
          <p:nvSpPr>
            <p:cNvPr id="773" name="Shape 773"/>
            <p:cNvSpPr/>
            <p:nvPr/>
          </p:nvSpPr>
          <p:spPr>
            <a:xfrm>
              <a:off x="5710765" y="57150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86</a:t>
            </a:fld>
            <a:endParaRPr sz="1200">
              <a:uFill>
                <a:solidFill/>
              </a:uFill>
            </a:endParaRPr>
          </a:p>
        </p:txBody>
      </p:sp>
      <p:sp>
        <p:nvSpPr>
          <p:cNvPr id="779" name="Shape 779"/>
          <p:cNvSpPr>
            <a:spLocks noGrp="1"/>
          </p:cNvSpPr>
          <p:nvPr>
            <p:ph type="title"/>
          </p:nvPr>
        </p:nvSpPr>
        <p:spPr>
          <a:prstGeom prst="rect">
            <a:avLst/>
          </a:prstGeom>
        </p:spPr>
        <p:txBody>
          <a:bodyPr/>
          <a:lstStyle/>
          <a:p>
            <a:pPr lvl="0">
              <a:defRPr sz="1800">
                <a:uFillTx/>
              </a:defRPr>
            </a:pPr>
            <a:r>
              <a:rPr sz="2800">
                <a:uFill>
                  <a:solidFill/>
                </a:uFill>
              </a:rPr>
              <a:t>Bentley-McIlroy 3-way partitioning:  Java implementation</a:t>
            </a:r>
          </a:p>
        </p:txBody>
      </p:sp>
      <p:sp>
        <p:nvSpPr>
          <p:cNvPr id="780" name="Shape 780"/>
          <p:cNvSpPr/>
          <p:nvPr/>
        </p:nvSpPr>
        <p:spPr>
          <a:xfrm>
            <a:off x="10085775" y="5194300"/>
            <a:ext cx="1958216" cy="673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swap equal keys</a:t>
            </a:r>
            <a:br>
              <a:rPr sz="1600">
                <a:solidFill>
                  <a:srgbClr val="8D3124"/>
                </a:solidFill>
                <a:uFill>
                  <a:solidFill>
                    <a:srgbClr val="8D3124"/>
                  </a:solidFill>
                </a:uFill>
              </a:rPr>
            </a:br>
            <a:r>
              <a:rPr sz="1600">
                <a:solidFill>
                  <a:srgbClr val="8D3124"/>
                </a:solidFill>
                <a:uFill>
                  <a:solidFill>
                    <a:srgbClr val="8D3124"/>
                  </a:solidFill>
                </a:uFill>
              </a:rPr>
              <a:t>to left or right</a:t>
            </a:r>
          </a:p>
        </p:txBody>
      </p:sp>
      <p:sp>
        <p:nvSpPr>
          <p:cNvPr id="781" name="Shape 781"/>
          <p:cNvSpPr/>
          <p:nvPr/>
        </p:nvSpPr>
        <p:spPr>
          <a:xfrm>
            <a:off x="10081259" y="7024229"/>
            <a:ext cx="1958216" cy="673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swap equal keys</a:t>
            </a:r>
            <a:br>
              <a:rPr sz="1600">
                <a:solidFill>
                  <a:srgbClr val="8D3124"/>
                </a:solidFill>
                <a:uFill>
                  <a:solidFill>
                    <a:srgbClr val="8D3124"/>
                  </a:solidFill>
                </a:uFill>
              </a:rPr>
            </a:br>
            <a:r>
              <a:rPr sz="1600">
                <a:solidFill>
                  <a:srgbClr val="8D3124"/>
                </a:solidFill>
                <a:uFill>
                  <a:solidFill>
                    <a:srgbClr val="8D3124"/>
                  </a:solidFill>
                </a:uFill>
              </a:rPr>
              <a:t>back to middle</a:t>
            </a:r>
          </a:p>
        </p:txBody>
      </p:sp>
      <p:sp>
        <p:nvSpPr>
          <p:cNvPr id="782" name="Shape 782"/>
          <p:cNvSpPr/>
          <p:nvPr/>
        </p:nvSpPr>
        <p:spPr>
          <a:xfrm>
            <a:off x="10083800" y="8343900"/>
            <a:ext cx="1850316" cy="6731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recursively sort</a:t>
            </a:r>
            <a:br>
              <a:rPr sz="1600">
                <a:solidFill>
                  <a:srgbClr val="8D3124"/>
                </a:solidFill>
                <a:uFill>
                  <a:solidFill>
                    <a:srgbClr val="8D3124"/>
                  </a:solidFill>
                </a:uFill>
              </a:rPr>
            </a:br>
            <a:r>
              <a:rPr sz="1600">
                <a:solidFill>
                  <a:srgbClr val="8D3124"/>
                </a:solidFill>
                <a:uFill>
                  <a:solidFill>
                    <a:srgbClr val="8D3124"/>
                  </a:solidFill>
                </a:uFill>
              </a:rPr>
              <a:t>left and right </a:t>
            </a:r>
          </a:p>
        </p:txBody>
      </p:sp>
      <p:sp>
        <p:nvSpPr>
          <p:cNvPr id="783" name="Shape 783"/>
          <p:cNvSpPr/>
          <p:nvPr/>
        </p:nvSpPr>
        <p:spPr>
          <a:xfrm>
            <a:off x="1473200" y="1104900"/>
            <a:ext cx="8293100" cy="10007600"/>
          </a:xfrm>
          <a:prstGeom prst="rect">
            <a:avLst/>
          </a:prstGeom>
          <a:solidFill>
            <a:srgbClr val="CBCBCB"/>
          </a:solidFill>
          <a:ln w="12700">
            <a:round/>
          </a:ln>
          <a:extLst>
            <a:ext uri="{C572A759-6A51-4108-AA02-DFA0A04FC94B}">
              <ma14:wrappingTextBoxFlag xmlns="" xmlns:ma14="http://schemas.microsoft.com/office/mac/drawingml/2011/main"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private static void sort(Comparable[] a, int lo, int hi)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(hi &lt;= lo) return;</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i = lo, j = hi+1;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p = lo, q = hi+1;</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while(true)</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Comparable v = a[lo];</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while (less(a[++i], v)) if (i == hi) break;</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while (less(v, a[--j])) if (j == lo) break;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(i &gt;= j) break;</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exch(a, i, j);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(eq(a[i], v)) exch(a, ++p, 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if (eq(a[j], v)) exch(a, --q, j);</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exch(a, lo, j);</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 = j + 1;</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j = j - 1;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k = lo+1; k &lt;= p; k++) exch(a, k, j--);</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k = hi;   k &gt;= q; k--) exch(a, k, i++);</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sort(a, lo, j);</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sort(a, i, hi); </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a:t>
            </a:r>
          </a:p>
        </p:txBody>
      </p:sp>
      <p:sp>
        <p:nvSpPr>
          <p:cNvPr id="784" name="Shape 784"/>
          <p:cNvSpPr/>
          <p:nvPr/>
        </p:nvSpPr>
        <p:spPr>
          <a:xfrm>
            <a:off x="9031676" y="5521483"/>
            <a:ext cx="1016414" cy="1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85" name="Shape 785"/>
          <p:cNvSpPr/>
          <p:nvPr/>
        </p:nvSpPr>
        <p:spPr>
          <a:xfrm>
            <a:off x="9031676" y="7350283"/>
            <a:ext cx="1016414" cy="128"/>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786" name="Shape 786"/>
          <p:cNvSpPr/>
          <p:nvPr/>
        </p:nvSpPr>
        <p:spPr>
          <a:xfrm>
            <a:off x="9029700" y="8724900"/>
            <a:ext cx="1016413" cy="127"/>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Basic algorithm for sorting primitive types = quicksort.</a:t>
            </a:r>
          </a:p>
          <a:p>
            <a:pPr lvl="1">
              <a:defRPr sz="1800">
                <a:uFillTx/>
              </a:defRPr>
            </a:pPr>
            <a:r>
              <a:rPr sz="2400" dirty="0">
                <a:uFill>
                  <a:solidFill/>
                </a:uFill>
              </a:rPr>
              <a:t>Cutoff to insertion sort for small subarrays.</a:t>
            </a:r>
          </a:p>
          <a:p>
            <a:pPr lvl="1">
              <a:defRPr sz="1800">
                <a:uFillTx/>
              </a:defRPr>
            </a:pPr>
            <a:r>
              <a:rPr sz="2400" dirty="0">
                <a:uFill>
                  <a:solidFill/>
                </a:uFill>
              </a:rPr>
              <a:t>Partitioning item: median of 3 or Tukey's </a:t>
            </a:r>
            <a:r>
              <a:rPr sz="2400" dirty="0" err="1">
                <a:uFill>
                  <a:solidFill/>
                </a:uFill>
              </a:rPr>
              <a:t>ninther</a:t>
            </a:r>
            <a:r>
              <a:rPr sz="2400" dirty="0">
                <a:uFill>
                  <a:solidFill/>
                </a:uFill>
              </a:rPr>
              <a:t>.</a:t>
            </a:r>
          </a:p>
          <a:p>
            <a:pPr lvl="1">
              <a:defRPr sz="1800">
                <a:uFillTx/>
              </a:defRPr>
            </a:pPr>
            <a:r>
              <a:rPr sz="2400" dirty="0">
                <a:uFill>
                  <a:solidFill/>
                </a:uFill>
              </a:rPr>
              <a:t>Partitioning scheme:  Bentley-McIlroy 3-way partitioning.</a:t>
            </a:r>
          </a:p>
          <a:p>
            <a:pPr lvl="0">
              <a:defRPr sz="1800">
                <a:solidFill>
                  <a:srgbClr val="000000"/>
                </a:solidFill>
                <a:uFillTx/>
              </a:defRPr>
            </a:pP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005493"/>
                </a:solidFill>
                <a:uFill>
                  <a:solidFill>
                    <a:srgbClr val="0048AA"/>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br>
              <a:rPr sz="2400" dirty="0">
                <a:solidFill>
                  <a:srgbClr val="606060"/>
                </a:solidFill>
                <a:uFill>
                  <a:solidFill>
                    <a:srgbClr val="606060"/>
                  </a:solidFill>
                </a:uFill>
              </a:rPr>
            </a:br>
            <a:r>
              <a:rPr sz="2400" dirty="0">
                <a:solidFill>
                  <a:srgbClr val="005493"/>
                </a:solidFill>
                <a:uFill>
                  <a:solidFill>
                    <a:srgbClr val="0048AA"/>
                  </a:solidFill>
                </a:uFill>
              </a:rPr>
              <a:t>Very widely used.  </a:t>
            </a:r>
            <a:r>
              <a:rPr sz="2400" dirty="0">
                <a:uFill>
                  <a:solidFill/>
                </a:uFill>
              </a:rPr>
              <a:t>C, C++, Java 6, ….</a:t>
            </a:r>
          </a:p>
        </p:txBody>
      </p:sp>
      <p:sp>
        <p:nvSpPr>
          <p:cNvPr id="789" name="Shape 789"/>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87</a:t>
            </a:fld>
            <a:endParaRPr sz="1200">
              <a:uFill>
                <a:solidFill/>
              </a:uFill>
            </a:endParaRPr>
          </a:p>
        </p:txBody>
      </p:sp>
      <p:sp>
        <p:nvSpPr>
          <p:cNvPr id="790" name="Shape 790"/>
          <p:cNvSpPr>
            <a:spLocks noGrp="1"/>
          </p:cNvSpPr>
          <p:nvPr>
            <p:ph type="title"/>
          </p:nvPr>
        </p:nvSpPr>
        <p:spPr>
          <a:prstGeom prst="rect">
            <a:avLst/>
          </a:prstGeom>
        </p:spPr>
        <p:txBody>
          <a:bodyPr/>
          <a:lstStyle/>
          <a:p>
            <a:pPr lvl="0">
              <a:defRPr sz="1800">
                <a:uFillTx/>
              </a:defRPr>
            </a:pPr>
            <a:r>
              <a:rPr sz="2800">
                <a:uFill>
                  <a:solidFill/>
                </a:uFill>
              </a:rPr>
              <a:t>Engineering a system sort (in 1993)</a:t>
            </a:r>
          </a:p>
        </p:txBody>
      </p:sp>
      <p:grpSp>
        <p:nvGrpSpPr>
          <p:cNvPr id="793" name="Group 793"/>
          <p:cNvGrpSpPr/>
          <p:nvPr/>
        </p:nvGrpSpPr>
        <p:grpSpPr>
          <a:xfrm>
            <a:off x="2149612" y="4584575"/>
            <a:ext cx="7327913" cy="3606928"/>
            <a:chOff x="0" y="0"/>
            <a:chExt cx="7327911" cy="3606926"/>
          </a:xfrm>
        </p:grpSpPr>
        <p:sp>
          <p:nvSpPr>
            <p:cNvPr id="791" name="Shape 791"/>
            <p:cNvSpPr/>
            <p:nvPr/>
          </p:nvSpPr>
          <p:spPr>
            <a:xfrm>
              <a:off x="0" y="0"/>
              <a:ext cx="7327912" cy="3606927"/>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792" name="Engineering a Sort Function.pdf"/>
            <p:cNvPicPr/>
            <p:nvPr/>
          </p:nvPicPr>
          <p:blipFill>
            <a:blip r:embed="rId3">
              <a:extLst/>
            </a:blip>
            <a:srcRect l="15849" t="14393" r="15359" b="59722"/>
            <a:stretch>
              <a:fillRect/>
            </a:stretch>
          </p:blipFill>
          <p:spPr>
            <a:xfrm>
              <a:off x="341308" y="145"/>
              <a:ext cx="6674261" cy="3249938"/>
            </a:xfrm>
            <a:prstGeom prst="rect">
              <a:avLst/>
            </a:prstGeom>
            <a:ln w="12700" cap="flat">
              <a:noFill/>
              <a:round/>
            </a:ln>
            <a:effectLst/>
          </p:spPr>
        </p:pic>
      </p:grpSp>
      <p:grpSp>
        <p:nvGrpSpPr>
          <p:cNvPr id="796" name="Group 796"/>
          <p:cNvGrpSpPr/>
          <p:nvPr/>
        </p:nvGrpSpPr>
        <p:grpSpPr>
          <a:xfrm>
            <a:off x="5816600" y="3273469"/>
            <a:ext cx="5257800" cy="1082631"/>
            <a:chOff x="0" y="0"/>
            <a:chExt cx="5257800" cy="1082630"/>
          </a:xfrm>
        </p:grpSpPr>
        <p:sp>
          <p:nvSpPr>
            <p:cNvPr id="794" name="Shape 794"/>
            <p:cNvSpPr/>
            <p:nvPr/>
          </p:nvSpPr>
          <p:spPr>
            <a:xfrm>
              <a:off x="0" y="409530"/>
              <a:ext cx="5257800" cy="673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defRPr sz="1800">
                  <a:solidFill>
                    <a:srgbClr val="000000"/>
                  </a:solidFill>
                  <a:uFillTx/>
                </a:defRPr>
              </a:pPr>
              <a:r>
                <a:rPr sz="1600">
                  <a:solidFill>
                    <a:srgbClr val="8D3124"/>
                  </a:solidFill>
                  <a:uFill>
                    <a:solidFill>
                      <a:srgbClr val="8D3124"/>
                    </a:solidFill>
                  </a:uFill>
                </a:rPr>
                <a:t>similar to Dijkstra 3-way partitioning</a:t>
              </a:r>
            </a:p>
            <a:p>
              <a:pPr lvl="0" algn="ctr">
                <a:defRPr sz="1800">
                  <a:solidFill>
                    <a:srgbClr val="000000"/>
                  </a:solidFill>
                  <a:uFillTx/>
                </a:defRPr>
              </a:pPr>
              <a:r>
                <a:rPr sz="1600">
                  <a:solidFill>
                    <a:srgbClr val="8D3124"/>
                  </a:solidFill>
                  <a:uFill>
                    <a:solidFill>
                      <a:srgbClr val="8D3124"/>
                    </a:solidFill>
                  </a:uFill>
                </a:rPr>
                <a:t>(but fewer exchanges when not many equal keys)</a:t>
              </a:r>
            </a:p>
          </p:txBody>
        </p:sp>
        <p:sp>
          <p:nvSpPr>
            <p:cNvPr id="795" name="Shape 795"/>
            <p:cNvSpPr/>
            <p:nvPr/>
          </p:nvSpPr>
          <p:spPr>
            <a:xfrm>
              <a:off x="556661" y="0"/>
              <a:ext cx="329594" cy="38741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799" name="Group 799"/>
          <p:cNvGrpSpPr/>
          <p:nvPr/>
        </p:nvGrpSpPr>
        <p:grpSpPr>
          <a:xfrm>
            <a:off x="8712200" y="1701800"/>
            <a:ext cx="2222500" cy="647700"/>
            <a:chOff x="0" y="0"/>
            <a:chExt cx="2222500" cy="647699"/>
          </a:xfrm>
        </p:grpSpPr>
        <p:sp>
          <p:nvSpPr>
            <p:cNvPr id="797" name="Shape 797"/>
            <p:cNvSpPr/>
            <p:nvPr/>
          </p:nvSpPr>
          <p:spPr>
            <a:xfrm>
              <a:off x="215900" y="0"/>
              <a:ext cx="200660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samples 9 items</a:t>
              </a:r>
            </a:p>
          </p:txBody>
        </p:sp>
        <p:sp>
          <p:nvSpPr>
            <p:cNvPr id="798" name="Shape 798"/>
            <p:cNvSpPr/>
            <p:nvPr/>
          </p:nvSpPr>
          <p:spPr>
            <a:xfrm flipV="1">
              <a:off x="0" y="313674"/>
              <a:ext cx="311680" cy="33402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88">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79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788">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7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1" build="p" bldLvl="5" animBg="1" advAuto="0"/>
      <p:bldP spid="796" grpId="3" animBg="1" advAuto="0"/>
      <p:bldP spid="799" grpId="2"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p:nvPr/>
        </p:nvSpPr>
        <p:spPr>
          <a:xfrm>
            <a:off x="939800" y="1447800"/>
            <a:ext cx="10312400" cy="7620000"/>
          </a:xfrm>
          <a:prstGeom prst="rect">
            <a:avLst/>
          </a:prstGeom>
          <a:solidFill>
            <a:srgbClr val="FFFFFF"/>
          </a:solidFill>
          <a:ln w="12700">
            <a:round/>
          </a:ln>
        </p:spPr>
        <p:txBody>
          <a:bodyPr lIns="0" tIns="0" rIns="0" bIns="0"/>
          <a:lstStyle/>
          <a:p>
            <a:pPr marL="7224" marR="7224" lvl="0">
              <a:lnSpc>
                <a:spcPct val="120000"/>
              </a:lnSpc>
              <a:defRPr sz="2200">
                <a:solidFill>
                  <a:srgbClr val="005493"/>
                </a:solidFill>
                <a:uFill>
                  <a:solidFill>
                    <a:srgbClr val="0048AA"/>
                  </a:solidFill>
                </a:uFill>
              </a:defRPr>
            </a:pPr>
            <a:endParaRPr/>
          </a:p>
        </p:txBody>
      </p:sp>
      <p:sp>
        <p:nvSpPr>
          <p:cNvPr id="804" name="Shape 804"/>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88</a:t>
            </a:fld>
            <a:endParaRPr sz="1200">
              <a:uFill>
                <a:solidFill/>
              </a:uFill>
            </a:endParaRPr>
          </a:p>
        </p:txBody>
      </p:sp>
      <p:sp>
        <p:nvSpPr>
          <p:cNvPr id="805" name="Shape 805"/>
          <p:cNvSpPr>
            <a:spLocks noGrp="1"/>
          </p:cNvSpPr>
          <p:nvPr>
            <p:ph type="title"/>
          </p:nvPr>
        </p:nvSpPr>
        <p:spPr>
          <a:prstGeom prst="rect">
            <a:avLst/>
          </a:prstGeom>
        </p:spPr>
        <p:txBody>
          <a:bodyPr/>
          <a:lstStyle/>
          <a:p>
            <a:pPr lvl="0">
              <a:defRPr sz="1800">
                <a:uFillTx/>
              </a:defRPr>
            </a:pPr>
            <a:r>
              <a:rPr sz="2800" dirty="0">
                <a:uFill>
                  <a:solidFill/>
                </a:uFill>
              </a:rPr>
              <a:t>A beautiful mailing list post (</a:t>
            </a:r>
            <a:r>
              <a:rPr sz="2800" dirty="0" err="1">
                <a:uFill>
                  <a:solidFill/>
                </a:uFill>
              </a:rPr>
              <a:t>Yaroslavskiy</a:t>
            </a:r>
            <a:r>
              <a:rPr sz="2800" dirty="0">
                <a:uFill>
                  <a:solidFill/>
                </a:uFill>
              </a:rPr>
              <a:t>, September 2011)</a:t>
            </a:r>
          </a:p>
        </p:txBody>
      </p:sp>
      <p:sp>
        <p:nvSpPr>
          <p:cNvPr id="806" name="Shape 806"/>
          <p:cNvSpPr/>
          <p:nvPr/>
        </p:nvSpPr>
        <p:spPr>
          <a:xfrm>
            <a:off x="1333500" y="1663700"/>
            <a:ext cx="9918700" cy="81851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defTabSz="647700">
              <a:spcBef>
                <a:spcPts val="2000"/>
              </a:spcBef>
              <a:defRPr sz="1800">
                <a:solidFill>
                  <a:srgbClr val="000000"/>
                </a:solidFill>
                <a:uFillTx/>
              </a:defRPr>
            </a:pPr>
            <a:r>
              <a:rPr b="1">
                <a:solidFill>
                  <a:srgbClr val="0048AA"/>
                </a:solidFill>
                <a:latin typeface="Lucida Grande"/>
                <a:ea typeface="Lucida Grande"/>
                <a:cs typeface="Lucida Grande"/>
                <a:sym typeface="Lucida Grande"/>
              </a:rPr>
              <a:t>Replacement of quicksort in java.util.Arrays with new dual-pivot quicksort</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Hello All,</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I'd like to share with you new Dual-Pivot Quicksort which is faster than the</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known implementations (theoretically and experimental). I'd like to propose</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to replace the JDK's Quicksort implementation by new one.</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The new Dual-Pivot Quicksort uses *two* pivots elements in this manner:</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1. Pick an elements P1, P2, called pivots from the array.</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2. Assume that P1 &lt;= P2, otherwise swap it.</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3. Reorder the array into three parts: those less than the smaller pivot,</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   those larger than the larger pivot, and in between are those elements</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   between (or equal to) the two pivots.</a:t>
            </a: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4. Recursively sort the sub-arrays.</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The invariant of the Dual-Pivot Quicksort is:</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 &lt; P1 | P1 &lt;= &amp; &lt;= P2 } &gt; P2 ]</a:t>
            </a:r>
          </a:p>
          <a:p>
            <a:pPr marL="0" marR="0" lvl="0" defTabSz="647700">
              <a:defRPr sz="1800">
                <a:solidFill>
                  <a:srgbClr val="000000"/>
                </a:solidFill>
                <a:uFillTx/>
              </a:defRPr>
            </a:pPr>
            <a:endParaRPr sz="1600">
              <a:solidFill>
                <a:srgbClr val="232323"/>
              </a:solidFill>
              <a:latin typeface="Lucida Sans Typewriter Regular"/>
              <a:ea typeface="Lucida Sans Typewriter Regular"/>
              <a:cs typeface="Lucida Sans Typewriter Regular"/>
              <a:sym typeface="Lucida Sans Typewriter Regular"/>
            </a:endParaRPr>
          </a:p>
          <a:p>
            <a:pPr marL="0" marR="0" lvl="0" defTabSz="647700">
              <a:defRPr sz="1800">
                <a:solidFill>
                  <a:srgbClr val="000000"/>
                </a:solidFill>
                <a:uFillTx/>
              </a:defRPr>
            </a:pPr>
            <a:r>
              <a:rPr sz="1600">
                <a:solidFill>
                  <a:srgbClr val="232323"/>
                </a:solidFill>
                <a:latin typeface="Lucida Sans Typewriter Regular"/>
                <a:ea typeface="Lucida Sans Typewriter Regular"/>
                <a:cs typeface="Lucida Sans Typewriter Regular"/>
                <a:sym typeface="Lucida Sans Typewriter Regular"/>
              </a:rPr>
              <a:t>...</a:t>
            </a:r>
          </a:p>
        </p:txBody>
      </p:sp>
      <p:sp>
        <p:nvSpPr>
          <p:cNvPr id="807" name="Shape 807"/>
          <p:cNvSpPr/>
          <p:nvPr/>
        </p:nvSpPr>
        <p:spPr>
          <a:xfrm>
            <a:off x="939800" y="9131300"/>
            <a:ext cx="10312400" cy="317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1400" b="1">
                <a:solidFill>
                  <a:srgbClr val="000000"/>
                </a:solidFill>
                <a:uFill>
                  <a:solidFill>
                    <a:srgbClr val="000000"/>
                  </a:solidFill>
                </a:uFill>
                <a:latin typeface="Lucida Grande"/>
                <a:ea typeface="Lucida Grande"/>
                <a:cs typeface="Lucida Grande"/>
                <a:sym typeface="Lucida Grande"/>
              </a:defRPr>
            </a:lvl1pPr>
          </a:lstStyle>
          <a:p>
            <a:pPr lvl="0">
              <a:defRPr sz="1800" b="0">
                <a:uFillTx/>
              </a:defRPr>
            </a:pPr>
            <a:r>
              <a:rPr sz="1400" b="1">
                <a:uFill>
                  <a:solidFill/>
                </a:uFill>
              </a:rPr>
              <a:t>http://mail.openjdk.java.net/pipermail/core-libs-dev/2009-September/002630.html</a:t>
            </a:r>
          </a:p>
        </p:txBody>
      </p:sp>
      <p:sp>
        <p:nvSpPr>
          <p:cNvPr id="2" name="Rectangle 1">
            <a:extLst>
              <a:ext uri="{FF2B5EF4-FFF2-40B4-BE49-F238E27FC236}">
                <a16:creationId xmlns:a16="http://schemas.microsoft.com/office/drawing/2014/main" id="{0AC5BF29-1C2C-4046-9CEB-23EDF31470D2}"/>
              </a:ext>
            </a:extLst>
          </p:cNvPr>
          <p:cNvSpPr/>
          <p:nvPr/>
        </p:nvSpPr>
        <p:spPr>
          <a:xfrm>
            <a:off x="2682586" y="1094085"/>
            <a:ext cx="4409540" cy="461665"/>
          </a:xfrm>
          <a:prstGeom prst="rect">
            <a:avLst/>
          </a:prstGeom>
        </p:spPr>
        <p:txBody>
          <a:bodyPr wrap="none">
            <a:spAutoFit/>
          </a:bodyPr>
          <a:lstStyle/>
          <a:p>
            <a:r>
              <a:rPr lang="en-US" dirty="0"/>
              <a:t>https://learnforeverlearn.com/yaro_web/</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89</a:t>
            </a:fld>
            <a:endParaRPr sz="1200">
              <a:uFill>
                <a:solidFill/>
              </a:uFill>
            </a:endParaRPr>
          </a:p>
        </p:txBody>
      </p:sp>
      <p:sp>
        <p:nvSpPr>
          <p:cNvPr id="812" name="Shape 812"/>
          <p:cNvSpPr>
            <a:spLocks noGrp="1"/>
          </p:cNvSpPr>
          <p:nvPr>
            <p:ph type="title"/>
          </p:nvPr>
        </p:nvSpPr>
        <p:spPr>
          <a:prstGeom prst="rect">
            <a:avLst/>
          </a:prstGeom>
        </p:spPr>
        <p:txBody>
          <a:bodyPr/>
          <a:lstStyle/>
          <a:p>
            <a:pPr lvl="0">
              <a:defRPr sz="1800">
                <a:uFillTx/>
              </a:defRPr>
            </a:pPr>
            <a:r>
              <a:rPr sz="2800">
                <a:uFill>
                  <a:solidFill/>
                </a:uFill>
              </a:rPr>
              <a:t>Dual-pivot quicksort</a:t>
            </a:r>
          </a:p>
        </p:txBody>
      </p:sp>
      <p:sp>
        <p:nvSpPr>
          <p:cNvPr id="813" name="Shape 813"/>
          <p:cNvSpPr>
            <a:spLocks noGrp="1"/>
          </p:cNvSpPr>
          <p:nvPr>
            <p:ph type="body" idx="1"/>
          </p:nvPr>
        </p:nvSpPr>
        <p:spPr>
          <a:prstGeom prst="rect">
            <a:avLst/>
          </a:prstGeom>
        </p:spPr>
        <p:txBody>
          <a:bodyPr/>
          <a:lstStyle/>
          <a:p>
            <a:pPr lvl="0">
              <a:defRPr sz="1800">
                <a:solidFill>
                  <a:srgbClr val="000000"/>
                </a:solidFill>
                <a:uFillTx/>
              </a:defRPr>
            </a:pPr>
            <a:r>
              <a:rPr sz="2400">
                <a:uFill>
                  <a:solidFill/>
                </a:uFill>
              </a:rPr>
              <a:t>Use </a:t>
            </a:r>
            <a:r>
              <a:rPr sz="2400">
                <a:solidFill>
                  <a:srgbClr val="8D3124"/>
                </a:solidFill>
                <a:uFill>
                  <a:solidFill>
                    <a:srgbClr val="8D3124"/>
                  </a:solidFill>
                </a:uFill>
              </a:rPr>
              <a:t>two</a:t>
            </a:r>
            <a:r>
              <a:rPr sz="2400">
                <a:uFill>
                  <a:solidFill/>
                </a:uFill>
              </a:rPr>
              <a:t> partitioning items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partition into three subarrays:</a:t>
            </a:r>
          </a:p>
          <a:p>
            <a:pPr lvl="1">
              <a:defRPr sz="1800">
                <a:uFillTx/>
              </a:defRPr>
            </a:pPr>
            <a:r>
              <a:rPr sz="2400">
                <a:uFill>
                  <a:solidFill/>
                </a:uFill>
              </a:rPr>
              <a:t>Keys less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1">
              <a:defRPr sz="1800">
                <a:uFillTx/>
              </a:defRPr>
            </a:pPr>
            <a:r>
              <a:rPr sz="2400">
                <a:uFill>
                  <a:solidFill/>
                </a:uFill>
              </a:rPr>
              <a:t>Keys greater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r>
              <a:rPr sz="2400">
                <a:uFill>
                  <a:solidFill/>
                </a:uFill>
              </a:rPr>
              <a:t>Recursively sort three subarrays.</a:t>
            </a:r>
          </a:p>
          <a:p>
            <a:pPr lvl="0">
              <a:defRPr sz="1800">
                <a:solidFill>
                  <a:srgbClr val="000000"/>
                </a:solidFill>
                <a:uFillTx/>
              </a:defRPr>
            </a:pPr>
            <a:br>
              <a:rPr sz="2400">
                <a:uFill>
                  <a:solidFill/>
                </a:uFill>
              </a:rPr>
            </a:br>
            <a:br>
              <a:rPr sz="2400">
                <a:uFill>
                  <a:solidFill/>
                </a:uFill>
              </a:rPr>
            </a:br>
            <a:br>
              <a:rPr sz="2400">
                <a:uFill>
                  <a:solidFill/>
                </a:uFill>
              </a:rPr>
            </a:br>
            <a:r>
              <a:rPr sz="2400">
                <a:solidFill>
                  <a:srgbClr val="005493"/>
                </a:solidFill>
                <a:uFill>
                  <a:solidFill>
                    <a:srgbClr val="0048AA"/>
                  </a:solidFill>
                </a:uFill>
              </a:rPr>
              <a:t>Note.</a:t>
            </a:r>
            <a:r>
              <a:rPr sz="2400">
                <a:uFill>
                  <a:solidFill/>
                </a:uFill>
              </a:rPr>
              <a:t>  Skip middle subarray if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latin typeface="Times Roman"/>
                <a:ea typeface="Times Roman"/>
                <a:cs typeface="Times Roman"/>
                <a:sym typeface="Times Roman"/>
              </a:rPr>
              <a:t> =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p:txBody>
      </p:sp>
      <p:graphicFrame>
        <p:nvGraphicFramePr>
          <p:cNvPr id="814" name="Table 814"/>
          <p:cNvGraphicFramePr/>
          <p:nvPr/>
        </p:nvGraphicFramePr>
        <p:xfrm>
          <a:off x="1270000" y="4089400"/>
          <a:ext cx="10464796" cy="685800"/>
        </p:xfrm>
        <a:graphic>
          <a:graphicData uri="http://schemas.openxmlformats.org/drawingml/2006/table">
            <a:tbl>
              <a:tblPr>
                <a:tableStyleId>{8F44A2F1-9E1F-4B54-A3A2-5F16C0AD49E2}</a:tableStyleId>
              </a:tblPr>
              <a:tblGrid>
                <a:gridCol w="2989942">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2989942">
                  <a:extLst>
                    <a:ext uri="{9D8B030D-6E8A-4147-A177-3AD203B41FA5}">
                      <a16:colId xmlns:a16="http://schemas.microsoft.com/office/drawing/2014/main" val="20004"/>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817" name="Group 817"/>
          <p:cNvGrpSpPr/>
          <p:nvPr/>
        </p:nvGrpSpPr>
        <p:grpSpPr>
          <a:xfrm>
            <a:off x="1340908" y="4914900"/>
            <a:ext cx="417875" cy="635000"/>
            <a:chOff x="0" y="0"/>
            <a:chExt cx="417874" cy="635000"/>
          </a:xfrm>
        </p:grpSpPr>
        <p:sp>
          <p:nvSpPr>
            <p:cNvPr id="815" name="Shape 815"/>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816" name="Shape 816"/>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820" name="Group 820"/>
          <p:cNvGrpSpPr/>
          <p:nvPr/>
        </p:nvGrpSpPr>
        <p:grpSpPr>
          <a:xfrm>
            <a:off x="11121026" y="4914900"/>
            <a:ext cx="417875" cy="635000"/>
            <a:chOff x="0" y="0"/>
            <a:chExt cx="417874" cy="635000"/>
          </a:xfrm>
        </p:grpSpPr>
        <p:sp>
          <p:nvSpPr>
            <p:cNvPr id="818" name="Shape 81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19" name="Shape 819"/>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823" name="Group 823"/>
          <p:cNvGrpSpPr/>
          <p:nvPr/>
        </p:nvGrpSpPr>
        <p:grpSpPr>
          <a:xfrm>
            <a:off x="4390026" y="4914900"/>
            <a:ext cx="417875" cy="635000"/>
            <a:chOff x="0" y="0"/>
            <a:chExt cx="417874" cy="635000"/>
          </a:xfrm>
        </p:grpSpPr>
        <p:sp>
          <p:nvSpPr>
            <p:cNvPr id="821" name="Shape 821"/>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22" name="Shape 822"/>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826" name="Group 826"/>
          <p:cNvGrpSpPr/>
          <p:nvPr/>
        </p:nvGrpSpPr>
        <p:grpSpPr>
          <a:xfrm>
            <a:off x="8133071" y="4914900"/>
            <a:ext cx="417875" cy="635000"/>
            <a:chOff x="0" y="0"/>
            <a:chExt cx="417874" cy="635000"/>
          </a:xfrm>
        </p:grpSpPr>
        <p:sp>
          <p:nvSpPr>
            <p:cNvPr id="824" name="Shape 824"/>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25" name="Shape 825"/>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grpSp>
        <p:nvGrpSpPr>
          <p:cNvPr id="829" name="Group 829"/>
          <p:cNvGrpSpPr/>
          <p:nvPr/>
        </p:nvGrpSpPr>
        <p:grpSpPr>
          <a:xfrm>
            <a:off x="5960852" y="8128000"/>
            <a:ext cx="4933431" cy="619988"/>
            <a:chOff x="0" y="0"/>
            <a:chExt cx="4933430" cy="619987"/>
          </a:xfrm>
        </p:grpSpPr>
        <p:sp>
          <p:nvSpPr>
            <p:cNvPr id="827" name="Shape 827"/>
            <p:cNvSpPr/>
            <p:nvPr/>
          </p:nvSpPr>
          <p:spPr>
            <a:xfrm>
              <a:off x="452647" y="0"/>
              <a:ext cx="4480784"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degenerates to Dijkstra's 3-way partitioning</a:t>
              </a:r>
            </a:p>
          </p:txBody>
        </p:sp>
        <p:sp>
          <p:nvSpPr>
            <p:cNvPr id="828" name="Shape 828"/>
            <p:cNvSpPr/>
            <p:nvPr/>
          </p:nvSpPr>
          <p:spPr>
            <a:xfrm flipV="1">
              <a:off x="0" y="266246"/>
              <a:ext cx="429615" cy="35374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81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 grpId="1" build="p" animBg="1" advAuto="0"/>
      <p:bldP spid="829"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a:t>
            </a:fld>
            <a:endParaRPr sz="1200">
              <a:uFill>
                <a:solidFill/>
              </a:uFill>
            </a:endParaRPr>
          </a:p>
        </p:txBody>
      </p:sp>
      <p:sp>
        <p:nvSpPr>
          <p:cNvPr id="138" name="Shape 138"/>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Quicksort partitioning demo</a:t>
            </a:r>
          </a:p>
        </p:txBody>
      </p:sp>
      <p:sp>
        <p:nvSpPr>
          <p:cNvPr id="139" name="Shape 139"/>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Repeat until </a:t>
            </a:r>
            <a:r>
              <a:rPr sz="2000" dirty="0" err="1">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i</a:t>
            </a:r>
            <a:r>
              <a:rPr sz="2400" dirty="0">
                <a:solidFill>
                  <a:srgbClr val="005493"/>
                </a:solidFill>
                <a:uFill>
                  <a:solidFill>
                    <a:srgbClr val="0048AA"/>
                  </a:solidFill>
                </a:uFill>
              </a:rPr>
              <a:t> and </a:t>
            </a:r>
            <a:r>
              <a:rPr sz="2000" dirty="0">
                <a:solidFill>
                  <a:srgbClr val="005493"/>
                </a:solidFill>
                <a:uFill>
                  <a:solidFill>
                    <a:srgbClr val="0048AA"/>
                  </a:solidFill>
                </a:uFill>
                <a:latin typeface="Lucida Sans Typewriter Regular"/>
                <a:ea typeface="Lucida Sans Typewriter Regular"/>
                <a:cs typeface="Lucida Sans Typewriter Regular"/>
                <a:sym typeface="Lucida Sans Typewriter Regular"/>
              </a:rPr>
              <a:t>j</a:t>
            </a:r>
            <a:r>
              <a:rPr sz="2400" dirty="0">
                <a:solidFill>
                  <a:srgbClr val="005493"/>
                </a:solidFill>
                <a:uFill>
                  <a:solidFill>
                    <a:srgbClr val="0048AA"/>
                  </a:solidFill>
                </a:uFill>
              </a:rPr>
              <a:t> pointers cross.</a:t>
            </a:r>
          </a:p>
          <a:p>
            <a:pPr lvl="1">
              <a:defRPr sz="1800">
                <a:uFillTx/>
              </a:defRPr>
            </a:pPr>
            <a:r>
              <a:rPr sz="2400" dirty="0">
                <a:uFill>
                  <a:solidFill/>
                </a:uFill>
              </a:rPr>
              <a:t>Scan </a:t>
            </a:r>
            <a:r>
              <a:rPr sz="2000" dirty="0" err="1">
                <a:uFill>
                  <a:solidFill/>
                </a:uFill>
                <a:latin typeface="Lucida Sans Typewriter Regular"/>
                <a:ea typeface="Lucida Sans Typewriter Regular"/>
                <a:cs typeface="Lucida Sans Typewriter Regular"/>
                <a:sym typeface="Lucida Sans Typewriter Regular"/>
              </a:rPr>
              <a:t>i</a:t>
            </a:r>
            <a:r>
              <a:rPr sz="2400" dirty="0">
                <a:uFill>
                  <a:solidFill/>
                </a:uFill>
              </a:rPr>
              <a:t> from left to right so long as </a:t>
            </a:r>
            <a:r>
              <a:rPr sz="2000" dirty="0">
                <a:uFill>
                  <a:solidFill/>
                </a:uFill>
                <a:latin typeface="Lucida Sans Typewriter Regular"/>
                <a:ea typeface="Lucida Sans Typewriter Regular"/>
                <a:cs typeface="Lucida Sans Typewriter Regular"/>
                <a:sym typeface="Lucida Sans Typewriter Regular"/>
              </a:rPr>
              <a:t>(a[</a:t>
            </a:r>
            <a:r>
              <a:rPr sz="2000" dirty="0" err="1">
                <a:uFill>
                  <a:solidFill/>
                </a:uFill>
                <a:latin typeface="Lucida Sans Typewriter Regular"/>
                <a:ea typeface="Lucida Sans Typewriter Regular"/>
                <a:cs typeface="Lucida Sans Typewriter Regular"/>
                <a:sym typeface="Lucida Sans Typewriter Regular"/>
              </a:rPr>
              <a:t>i</a:t>
            </a:r>
            <a:r>
              <a:rPr sz="2000" dirty="0">
                <a:uFill>
                  <a:solidFill/>
                </a:uFill>
                <a:latin typeface="Lucida Sans Typewriter Regular"/>
                <a:ea typeface="Lucida Sans Typewriter Regular"/>
                <a:cs typeface="Lucida Sans Typewriter Regular"/>
                <a:sym typeface="Lucida Sans Typewriter Regular"/>
              </a:rPr>
              <a:t>] &lt; a[lo])</a:t>
            </a:r>
            <a:r>
              <a:rPr sz="2400" dirty="0">
                <a:uFill>
                  <a:solidFill/>
                </a:uFill>
              </a:rPr>
              <a:t>.</a:t>
            </a:r>
          </a:p>
          <a:p>
            <a:pPr lvl="1">
              <a:defRPr sz="1800">
                <a:uFillTx/>
              </a:defRPr>
            </a:pPr>
            <a:r>
              <a:rPr sz="2400" dirty="0">
                <a:uFill>
                  <a:solidFill/>
                </a:uFill>
              </a:rPr>
              <a:t>Scan </a:t>
            </a:r>
            <a:r>
              <a:rPr sz="2000" dirty="0">
                <a:uFill>
                  <a:solidFill/>
                </a:uFill>
                <a:latin typeface="Lucida Sans Typewriter Regular"/>
                <a:ea typeface="Lucida Sans Typewriter Regular"/>
                <a:cs typeface="Lucida Sans Typewriter Regular"/>
                <a:sym typeface="Lucida Sans Typewriter Regular"/>
              </a:rPr>
              <a:t>j</a:t>
            </a:r>
            <a:r>
              <a:rPr sz="2400" dirty="0">
                <a:uFill>
                  <a:solidFill/>
                </a:uFill>
              </a:rPr>
              <a:t> from right to left so long as </a:t>
            </a:r>
            <a:r>
              <a:rPr sz="2000" dirty="0">
                <a:uFill>
                  <a:solidFill/>
                </a:uFill>
                <a:latin typeface="Lucida Sans Typewriter Regular"/>
                <a:ea typeface="Lucida Sans Typewriter Regular"/>
                <a:cs typeface="Lucida Sans Typewriter Regular"/>
                <a:sym typeface="Lucida Sans Typewriter Regular"/>
              </a:rPr>
              <a:t>(a[j] &gt; a[lo])</a:t>
            </a:r>
            <a:r>
              <a:rPr sz="2400" dirty="0">
                <a:uFill>
                  <a:solidFill/>
                </a:uFill>
              </a:rPr>
              <a:t>.</a:t>
            </a:r>
          </a:p>
          <a:p>
            <a:pPr lvl="1">
              <a:defRPr sz="1800">
                <a:uFillTx/>
              </a:defRPr>
            </a:pPr>
            <a:r>
              <a:rPr sz="2400" dirty="0">
                <a:uFill>
                  <a:solidFill/>
                </a:uFill>
              </a:rPr>
              <a:t>Exchange </a:t>
            </a:r>
            <a:r>
              <a:rPr sz="2000" dirty="0">
                <a:uFill>
                  <a:solidFill/>
                </a:uFill>
                <a:latin typeface="Lucida Sans Typewriter Regular"/>
                <a:ea typeface="Lucida Sans Typewriter Regular"/>
                <a:cs typeface="Lucida Sans Typewriter Regular"/>
                <a:sym typeface="Lucida Sans Typewriter Regular"/>
              </a:rPr>
              <a:t>a[</a:t>
            </a:r>
            <a:r>
              <a:rPr sz="2000" dirty="0" err="1">
                <a:uFill>
                  <a:solidFill/>
                </a:uFill>
                <a:latin typeface="Lucida Sans Typewriter Regular"/>
                <a:ea typeface="Lucida Sans Typewriter Regular"/>
                <a:cs typeface="Lucida Sans Typewriter Regular"/>
                <a:sym typeface="Lucida Sans Typewriter Regular"/>
              </a:rPr>
              <a:t>i</a:t>
            </a:r>
            <a:r>
              <a:rPr sz="2000" dirty="0">
                <a:uFill>
                  <a:solidFill/>
                </a:uFill>
                <a:latin typeface="Lucida Sans Typewriter Regular"/>
                <a:ea typeface="Lucida Sans Typewriter Regular"/>
                <a:cs typeface="Lucida Sans Typewriter Regular"/>
                <a:sym typeface="Lucida Sans Typewriter Regular"/>
              </a:rPr>
              <a:t>]</a:t>
            </a:r>
            <a:r>
              <a:rPr sz="2400" dirty="0">
                <a:uFill>
                  <a:solidFill/>
                </a:uFill>
              </a:rPr>
              <a:t> with </a:t>
            </a:r>
            <a:r>
              <a:rPr sz="2000" dirty="0">
                <a:uFill>
                  <a:solidFill/>
                </a:uFill>
                <a:latin typeface="Lucida Sans Typewriter Regular"/>
                <a:ea typeface="Lucida Sans Typewriter Regular"/>
                <a:cs typeface="Lucida Sans Typewriter Regular"/>
                <a:sym typeface="Lucida Sans Typewriter Regular"/>
              </a:rPr>
              <a:t>a[j]</a:t>
            </a:r>
            <a:r>
              <a:rPr sz="2400" dirty="0">
                <a:uFill>
                  <a:solidFill/>
                </a:uFill>
              </a:rPr>
              <a:t>.</a:t>
            </a:r>
          </a:p>
        </p:txBody>
      </p:sp>
      <p:sp>
        <p:nvSpPr>
          <p:cNvPr id="140" name="Shape 140"/>
          <p:cNvSpPr/>
          <p:nvPr/>
        </p:nvSpPr>
        <p:spPr>
          <a:xfrm>
            <a:off x="762000" y="5361056"/>
            <a:ext cx="356557"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lo</a:t>
            </a:r>
          </a:p>
        </p:txBody>
      </p:sp>
      <p:sp>
        <p:nvSpPr>
          <p:cNvPr id="141" name="Shape 141"/>
          <p:cNvSpPr/>
          <p:nvPr/>
        </p:nvSpPr>
        <p:spPr>
          <a:xfrm>
            <a:off x="965200" y="5056256"/>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aphicFrame>
        <p:nvGraphicFramePr>
          <p:cNvPr id="142" name="Table 142"/>
          <p:cNvGraphicFramePr/>
          <p:nvPr>
            <p:extLst>
              <p:ext uri="{D42A27DB-BD31-4B8C-83A1-F6EECF244321}">
                <p14:modId xmlns:p14="http://schemas.microsoft.com/office/powerpoint/2010/main" val="2662196812"/>
              </p:ext>
            </p:extLst>
          </p:nvPr>
        </p:nvGraphicFramePr>
        <p:xfrm>
          <a:off x="635001" y="4116456"/>
          <a:ext cx="11350752" cy="711200"/>
        </p:xfrm>
        <a:graphic>
          <a:graphicData uri="http://schemas.openxmlformats.org/drawingml/2006/table">
            <a:tbl>
              <a:tblPr>
                <a:tableStyleId>{8F44A2F1-9E1F-4B54-A3A2-5F16C0AD49E2}</a:tableStyleId>
              </a:tblPr>
              <a:tblGrid>
                <a:gridCol w="709422">
                  <a:extLst>
                    <a:ext uri="{9D8B030D-6E8A-4147-A177-3AD203B41FA5}">
                      <a16:colId xmlns:a16="http://schemas.microsoft.com/office/drawing/2014/main" val="20000"/>
                    </a:ext>
                  </a:extLst>
                </a:gridCol>
                <a:gridCol w="709422">
                  <a:extLst>
                    <a:ext uri="{9D8B030D-6E8A-4147-A177-3AD203B41FA5}">
                      <a16:colId xmlns:a16="http://schemas.microsoft.com/office/drawing/2014/main" val="20001"/>
                    </a:ext>
                  </a:extLst>
                </a:gridCol>
                <a:gridCol w="709422">
                  <a:extLst>
                    <a:ext uri="{9D8B030D-6E8A-4147-A177-3AD203B41FA5}">
                      <a16:colId xmlns:a16="http://schemas.microsoft.com/office/drawing/2014/main" val="20002"/>
                    </a:ext>
                  </a:extLst>
                </a:gridCol>
                <a:gridCol w="709422">
                  <a:extLst>
                    <a:ext uri="{9D8B030D-6E8A-4147-A177-3AD203B41FA5}">
                      <a16:colId xmlns:a16="http://schemas.microsoft.com/office/drawing/2014/main" val="20003"/>
                    </a:ext>
                  </a:extLst>
                </a:gridCol>
                <a:gridCol w="709422">
                  <a:extLst>
                    <a:ext uri="{9D8B030D-6E8A-4147-A177-3AD203B41FA5}">
                      <a16:colId xmlns:a16="http://schemas.microsoft.com/office/drawing/2014/main" val="20004"/>
                    </a:ext>
                  </a:extLst>
                </a:gridCol>
                <a:gridCol w="709422">
                  <a:extLst>
                    <a:ext uri="{9D8B030D-6E8A-4147-A177-3AD203B41FA5}">
                      <a16:colId xmlns:a16="http://schemas.microsoft.com/office/drawing/2014/main" val="20005"/>
                    </a:ext>
                  </a:extLst>
                </a:gridCol>
                <a:gridCol w="709422">
                  <a:extLst>
                    <a:ext uri="{9D8B030D-6E8A-4147-A177-3AD203B41FA5}">
                      <a16:colId xmlns:a16="http://schemas.microsoft.com/office/drawing/2014/main" val="20006"/>
                    </a:ext>
                  </a:extLst>
                </a:gridCol>
                <a:gridCol w="709422">
                  <a:extLst>
                    <a:ext uri="{9D8B030D-6E8A-4147-A177-3AD203B41FA5}">
                      <a16:colId xmlns:a16="http://schemas.microsoft.com/office/drawing/2014/main" val="20007"/>
                    </a:ext>
                  </a:extLst>
                </a:gridCol>
                <a:gridCol w="709422">
                  <a:extLst>
                    <a:ext uri="{9D8B030D-6E8A-4147-A177-3AD203B41FA5}">
                      <a16:colId xmlns:a16="http://schemas.microsoft.com/office/drawing/2014/main" val="20008"/>
                    </a:ext>
                  </a:extLst>
                </a:gridCol>
                <a:gridCol w="709422">
                  <a:extLst>
                    <a:ext uri="{9D8B030D-6E8A-4147-A177-3AD203B41FA5}">
                      <a16:colId xmlns:a16="http://schemas.microsoft.com/office/drawing/2014/main" val="20009"/>
                    </a:ext>
                  </a:extLst>
                </a:gridCol>
                <a:gridCol w="709422">
                  <a:extLst>
                    <a:ext uri="{9D8B030D-6E8A-4147-A177-3AD203B41FA5}">
                      <a16:colId xmlns:a16="http://schemas.microsoft.com/office/drawing/2014/main" val="20010"/>
                    </a:ext>
                  </a:extLst>
                </a:gridCol>
                <a:gridCol w="709422">
                  <a:extLst>
                    <a:ext uri="{9D8B030D-6E8A-4147-A177-3AD203B41FA5}">
                      <a16:colId xmlns:a16="http://schemas.microsoft.com/office/drawing/2014/main" val="20011"/>
                    </a:ext>
                  </a:extLst>
                </a:gridCol>
                <a:gridCol w="709422">
                  <a:extLst>
                    <a:ext uri="{9D8B030D-6E8A-4147-A177-3AD203B41FA5}">
                      <a16:colId xmlns:a16="http://schemas.microsoft.com/office/drawing/2014/main" val="20012"/>
                    </a:ext>
                  </a:extLst>
                </a:gridCol>
                <a:gridCol w="709422">
                  <a:extLst>
                    <a:ext uri="{9D8B030D-6E8A-4147-A177-3AD203B41FA5}">
                      <a16:colId xmlns:a16="http://schemas.microsoft.com/office/drawing/2014/main" val="20013"/>
                    </a:ext>
                  </a:extLst>
                </a:gridCol>
                <a:gridCol w="709422">
                  <a:extLst>
                    <a:ext uri="{9D8B030D-6E8A-4147-A177-3AD203B41FA5}">
                      <a16:colId xmlns:a16="http://schemas.microsoft.com/office/drawing/2014/main" val="20014"/>
                    </a:ext>
                  </a:extLst>
                </a:gridCol>
                <a:gridCol w="709422">
                  <a:extLst>
                    <a:ext uri="{9D8B030D-6E8A-4147-A177-3AD203B41FA5}">
                      <a16:colId xmlns:a16="http://schemas.microsoft.com/office/drawing/2014/main" val="20015"/>
                    </a:ext>
                  </a:extLst>
                </a:gridCol>
              </a:tblGrid>
              <a:tr h="711200">
                <a:tc>
                  <a:txBody>
                    <a:bodyPr/>
                    <a:lstStyle/>
                    <a:p>
                      <a:pPr marL="58702" marR="58702" lvl="0" defTabSz="1295400">
                        <a:lnSpc>
                          <a:spcPct val="130000"/>
                        </a:lnSpc>
                        <a:defRPr sz="1800">
                          <a:uFillTx/>
                        </a:defRPr>
                      </a:pPr>
                      <a:r>
                        <a:rPr sz="2000" dirty="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dirty="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P</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U</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I</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X</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O</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S</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sp>
        <p:nvSpPr>
          <p:cNvPr id="143" name="Shape 143"/>
          <p:cNvSpPr/>
          <p:nvPr/>
        </p:nvSpPr>
        <p:spPr>
          <a:xfrm>
            <a:off x="1549400" y="5361056"/>
            <a:ext cx="231740"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i</a:t>
            </a:r>
          </a:p>
        </p:txBody>
      </p:sp>
      <p:sp>
        <p:nvSpPr>
          <p:cNvPr id="144" name="Shape 144"/>
          <p:cNvSpPr/>
          <p:nvPr/>
        </p:nvSpPr>
        <p:spPr>
          <a:xfrm>
            <a:off x="1689100" y="5056256"/>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45" name="Shape 145"/>
          <p:cNvSpPr/>
          <p:nvPr/>
        </p:nvSpPr>
        <p:spPr>
          <a:xfrm>
            <a:off x="11518900" y="5361056"/>
            <a:ext cx="234816" cy="3302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1600">
                <a:solidFill>
                  <a:srgbClr val="8D3124"/>
                </a:solidFill>
                <a:uFill>
                  <a:solidFill>
                    <a:srgbClr val="8D3124"/>
                  </a:solidFill>
                </a:uFill>
              </a:rPr>
              <a:t>j</a:t>
            </a:r>
          </a:p>
        </p:txBody>
      </p:sp>
      <p:sp>
        <p:nvSpPr>
          <p:cNvPr id="146" name="Shape 146"/>
          <p:cNvSpPr/>
          <p:nvPr/>
        </p:nvSpPr>
        <p:spPr>
          <a:xfrm>
            <a:off x="11658600" y="5056256"/>
            <a:ext cx="0" cy="254000"/>
          </a:xfrm>
          <a:prstGeom prst="line">
            <a:avLst/>
          </a:prstGeom>
          <a:ln w="25400">
            <a:solidFill>
              <a:srgbClr val="8D3124"/>
            </a:solidFill>
            <a:round/>
            <a:headEnd type="triangle"/>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12" name="Shape 138"/>
          <p:cNvSpPr txBox="1">
            <a:spLocks/>
          </p:cNvSpPr>
          <p:nvPr/>
        </p:nvSpPr>
        <p:spPr>
          <a:xfrm>
            <a:off x="762000" y="7318512"/>
            <a:ext cx="11379200" cy="812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marL="58702" marR="58702" defTabSz="1295400">
              <a:lnSpc>
                <a:spcPts val="5900"/>
              </a:lnSpc>
              <a:defRPr sz="2800">
                <a:uFill>
                  <a:solidFill>
                    <a:srgbClr val="0048AA"/>
                  </a:solidFill>
                </a:uFill>
                <a:latin typeface="+mn-lt"/>
                <a:ea typeface="+mn-ea"/>
                <a:cs typeface="+mn-cs"/>
                <a:sym typeface="Futura"/>
              </a:defRPr>
            </a:lvl1pPr>
            <a:lvl2pPr marL="58702" marR="58702" indent="228600" defTabSz="1295400">
              <a:defRPr sz="2800">
                <a:uFill>
                  <a:solidFill/>
                </a:uFill>
                <a:latin typeface="+mn-lt"/>
                <a:ea typeface="+mn-ea"/>
                <a:cs typeface="+mn-cs"/>
                <a:sym typeface="Futura"/>
              </a:defRPr>
            </a:lvl2pPr>
            <a:lvl3pPr marL="58702" marR="58702" indent="457200" defTabSz="1295400">
              <a:defRPr sz="2800">
                <a:uFill>
                  <a:solidFill/>
                </a:uFill>
                <a:latin typeface="+mn-lt"/>
                <a:ea typeface="+mn-ea"/>
                <a:cs typeface="+mn-cs"/>
                <a:sym typeface="Futura"/>
              </a:defRPr>
            </a:lvl3pPr>
            <a:lvl4pPr marL="58702" marR="58702" indent="685800" defTabSz="1295400">
              <a:defRPr sz="2800">
                <a:uFill>
                  <a:solidFill/>
                </a:uFill>
                <a:latin typeface="+mn-lt"/>
                <a:ea typeface="+mn-ea"/>
                <a:cs typeface="+mn-cs"/>
                <a:sym typeface="Futura"/>
              </a:defRPr>
            </a:lvl4pPr>
            <a:lvl5pPr marL="58702" marR="58702" indent="914400" defTabSz="1295400">
              <a:defRPr sz="2800">
                <a:uFill>
                  <a:solidFill/>
                </a:uFill>
                <a:latin typeface="+mn-lt"/>
                <a:ea typeface="+mn-ea"/>
                <a:cs typeface="+mn-cs"/>
                <a:sym typeface="Futura"/>
              </a:defRPr>
            </a:lvl5pPr>
            <a:lvl6pPr marL="58702" marR="58702" indent="1143000" defTabSz="1295400">
              <a:defRPr sz="2800">
                <a:uFill>
                  <a:solidFill/>
                </a:uFill>
                <a:latin typeface="+mn-lt"/>
                <a:ea typeface="+mn-ea"/>
                <a:cs typeface="+mn-cs"/>
                <a:sym typeface="Futura"/>
              </a:defRPr>
            </a:lvl6pPr>
            <a:lvl7pPr marL="58702" marR="58702" indent="1371600" defTabSz="1295400">
              <a:defRPr sz="2800">
                <a:uFill>
                  <a:solidFill/>
                </a:uFill>
                <a:latin typeface="+mn-lt"/>
                <a:ea typeface="+mn-ea"/>
                <a:cs typeface="+mn-cs"/>
                <a:sym typeface="Futura"/>
              </a:defRPr>
            </a:lvl7pPr>
            <a:lvl8pPr marL="58702" marR="58702" indent="1600200" defTabSz="1295400">
              <a:defRPr sz="2800">
                <a:uFill>
                  <a:solidFill/>
                </a:uFill>
                <a:latin typeface="+mn-lt"/>
                <a:ea typeface="+mn-ea"/>
                <a:cs typeface="+mn-cs"/>
                <a:sym typeface="Futura"/>
              </a:defRPr>
            </a:lvl8pPr>
            <a:lvl9pPr marL="58702" marR="58702" indent="1828800" defTabSz="1295400">
              <a:defRPr sz="2800">
                <a:uFill>
                  <a:solidFill/>
                </a:uFill>
                <a:latin typeface="+mn-lt"/>
                <a:ea typeface="+mn-ea"/>
                <a:cs typeface="+mn-cs"/>
                <a:sym typeface="Futura"/>
              </a:defRPr>
            </a:lvl9pPr>
          </a:lstStyle>
          <a:p>
            <a:pPr>
              <a:defRPr sz="1800">
                <a:uFillTx/>
              </a:defRPr>
            </a:pPr>
            <a:r>
              <a:rPr lang="en-US" dirty="0">
                <a:solidFill>
                  <a:sysClr val="windowText" lastClr="000000"/>
                </a:solidFill>
              </a:rPr>
              <a:t>See demo</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Dual-pivot partitioning demo</a:t>
            </a:r>
          </a:p>
        </p:txBody>
      </p:sp>
      <p:sp>
        <p:nvSpPr>
          <p:cNvPr id="834" name="Shape 83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Initialization.</a:t>
            </a:r>
          </a:p>
          <a:p>
            <a:pPr lvl="1">
              <a:defRPr sz="1800">
                <a:uFillTx/>
              </a:defRPr>
            </a:pPr>
            <a:r>
              <a:rPr sz="2400">
                <a:uFill>
                  <a:solidFill/>
                </a:uFill>
              </a:rPr>
              <a:t>Choose </a:t>
            </a:r>
            <a:r>
              <a:rPr sz="2000">
                <a:uFill>
                  <a:solidFill/>
                </a:uFill>
                <a:latin typeface="Helvetica"/>
                <a:ea typeface="Helvetica"/>
                <a:cs typeface="Helvetica"/>
                <a:sym typeface="Helvetica"/>
              </a:rPr>
              <a:t>a[lo]</a:t>
            </a:r>
            <a:r>
              <a:rPr sz="2400">
                <a:uFill>
                  <a:solidFill/>
                </a:uFill>
              </a:rPr>
              <a:t> and </a:t>
            </a:r>
            <a:r>
              <a:rPr sz="2000">
                <a:uFill>
                  <a:solidFill/>
                </a:uFill>
                <a:latin typeface="Helvetica"/>
                <a:ea typeface="Helvetica"/>
                <a:cs typeface="Helvetica"/>
                <a:sym typeface="Helvetica"/>
              </a:rPr>
              <a:t>a[hi]</a:t>
            </a:r>
            <a:r>
              <a:rPr sz="2400">
                <a:uFill>
                  <a:solidFill/>
                </a:uFill>
              </a:rPr>
              <a:t> as partitioning items.</a:t>
            </a:r>
          </a:p>
          <a:p>
            <a:pPr lvl="1">
              <a:defRPr sz="1800">
                <a:uFillTx/>
              </a:defRPr>
            </a:pPr>
            <a:r>
              <a:rPr sz="2400">
                <a:uFill>
                  <a:solidFill/>
                </a:uFill>
              </a:rPr>
              <a:t>Exchange if necessary to ensure </a:t>
            </a:r>
            <a:r>
              <a:rPr sz="2000">
                <a:uFill>
                  <a:solidFill/>
                </a:uFill>
                <a:latin typeface="Helvetica"/>
                <a:ea typeface="Helvetica"/>
                <a:cs typeface="Helvetica"/>
                <a:sym typeface="Helvetica"/>
              </a:rPr>
              <a:t>a[lo] </a:t>
            </a:r>
            <a:r>
              <a:rPr sz="2400">
                <a:uFill>
                  <a:solidFill/>
                </a:uFill>
              </a:rPr>
              <a:t>≤</a:t>
            </a:r>
            <a:r>
              <a:rPr sz="2000">
                <a:uFill>
                  <a:solidFill/>
                </a:uFill>
                <a:latin typeface="Helvetica"/>
                <a:ea typeface="Helvetica"/>
                <a:cs typeface="Helvetica"/>
                <a:sym typeface="Helvetica"/>
              </a:rPr>
              <a:t> a[hi]</a:t>
            </a:r>
            <a:r>
              <a:rPr sz="2400">
                <a:uFill>
                  <a:solidFill/>
                </a:uFill>
              </a:rPr>
              <a:t>.</a:t>
            </a:r>
          </a:p>
        </p:txBody>
      </p:sp>
      <p:graphicFrame>
        <p:nvGraphicFramePr>
          <p:cNvPr id="835" name="Table 835"/>
          <p:cNvGraphicFramePr/>
          <p:nvPr/>
        </p:nvGraphicFramePr>
        <p:xfrm>
          <a:off x="1270001" y="6858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FFFFFF"/>
                          </a:solidFill>
                          <a:uFill>
                            <a:solidFill/>
                          </a:uFill>
                        </a:rPr>
                        <a:t>S</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F</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R w="28575">
                      <a:miter lim="400000"/>
                    </a:lnR>
                    <a:lnT w="28575">
                      <a:miter lim="400000"/>
                    </a:lnT>
                    <a:lnB w="28575">
                      <a:miter lim="400000"/>
                    </a:lnB>
                    <a:solidFill>
                      <a:srgbClr val="000000"/>
                    </a:solidFill>
                  </a:tcPr>
                </a:tc>
                <a:extLst>
                  <a:ext uri="{0D108BD9-81ED-4DB2-BD59-A6C34878D82A}">
                    <a16:rowId xmlns:a16="http://schemas.microsoft.com/office/drawing/2014/main" val="10000"/>
                  </a:ext>
                </a:extLst>
              </a:tr>
            </a:tbl>
          </a:graphicData>
        </a:graphic>
      </p:graphicFrame>
      <p:grpSp>
        <p:nvGrpSpPr>
          <p:cNvPr id="838" name="Group 838"/>
          <p:cNvGrpSpPr/>
          <p:nvPr/>
        </p:nvGrpSpPr>
        <p:grpSpPr>
          <a:xfrm>
            <a:off x="1423383" y="7747000"/>
            <a:ext cx="356558" cy="635000"/>
            <a:chOff x="0" y="0"/>
            <a:chExt cx="356556" cy="635000"/>
          </a:xfrm>
        </p:grpSpPr>
        <p:sp>
          <p:nvSpPr>
            <p:cNvPr id="836" name="Shape 836"/>
            <p:cNvSpPr/>
            <p:nvPr/>
          </p:nvSpPr>
          <p:spPr>
            <a:xfrm flipH="1">
              <a:off x="21590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37" name="Shape 837"/>
            <p:cNvSpPr/>
            <p:nvPr/>
          </p:nvSpPr>
          <p:spPr>
            <a:xfrm>
              <a:off x="0" y="304800"/>
              <a:ext cx="35655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lo</a:t>
              </a:r>
            </a:p>
          </p:txBody>
        </p:sp>
      </p:grpSp>
      <p:grpSp>
        <p:nvGrpSpPr>
          <p:cNvPr id="841" name="Group 841"/>
          <p:cNvGrpSpPr/>
          <p:nvPr/>
        </p:nvGrpSpPr>
        <p:grpSpPr>
          <a:xfrm>
            <a:off x="11149922" y="7747000"/>
            <a:ext cx="357847" cy="635000"/>
            <a:chOff x="0" y="0"/>
            <a:chExt cx="357846" cy="635000"/>
          </a:xfrm>
        </p:grpSpPr>
        <p:sp>
          <p:nvSpPr>
            <p:cNvPr id="839" name="Shape 839"/>
            <p:cNvSpPr/>
            <p:nvPr/>
          </p:nvSpPr>
          <p:spPr>
            <a:xfrm flipH="1">
              <a:off x="21651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40" name="Shape 840"/>
            <p:cNvSpPr/>
            <p:nvPr/>
          </p:nvSpPr>
          <p:spPr>
            <a:xfrm>
              <a:off x="0" y="304800"/>
              <a:ext cx="35784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hi</a:t>
              </a:r>
            </a:p>
          </p:txBody>
        </p:sp>
      </p:grpSp>
      <p:sp>
        <p:nvSpPr>
          <p:cNvPr id="842" name="Shape 842"/>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defRPr sz="1800">
                <a:solidFill>
                  <a:srgbClr val="000000"/>
                </a:solidFill>
                <a:uFillTx/>
              </a:defRPr>
            </a:pPr>
            <a:r>
              <a:rPr sz="2000" b="1">
                <a:solidFill>
                  <a:srgbClr val="8D3124"/>
                </a:solidFill>
                <a:uFill>
                  <a:solidFill>
                    <a:srgbClr val="8D3124"/>
                  </a:solidFill>
                </a:uFill>
                <a:latin typeface="Lucida Grande"/>
                <a:ea typeface="Lucida Grande"/>
                <a:cs typeface="Lucida Grande"/>
                <a:sym typeface="Lucida Grande"/>
              </a:rPr>
              <a:t>exchange a[lo] and a[hi]</a:t>
            </a:r>
          </a:p>
        </p:txBody>
      </p:sp>
      <p:pic>
        <p:nvPicPr>
          <p:cNvPr id="843" name="button.pdf"/>
          <p:cNvPicPr/>
          <p:nvPr/>
        </p:nvPicPr>
        <p:blipFill>
          <a:blip r:embed="rId2">
            <a:extLst/>
          </a:blip>
          <a:stretch>
            <a:fillRect/>
          </a:stretch>
        </p:blipFill>
        <p:spPr>
          <a:xfrm>
            <a:off x="10617200" y="1765300"/>
            <a:ext cx="876300" cy="876300"/>
          </a:xfrm>
          <a:prstGeom prst="rect">
            <a:avLst/>
          </a:prstGeom>
          <a:ln w="12700">
            <a:round/>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hape 845"/>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Dual-pivot partitioning demo</a:t>
            </a:r>
          </a:p>
        </p:txBody>
      </p:sp>
      <p:sp>
        <p:nvSpPr>
          <p:cNvPr id="846" name="Shape 846"/>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Main loop.  </a:t>
            </a:r>
            <a:r>
              <a:rPr sz="2400">
                <a:uFill>
                  <a:solidFill/>
                </a:uFill>
              </a:rPr>
              <a:t>Repeat until </a:t>
            </a:r>
            <a:r>
              <a:rPr sz="2000">
                <a:uFill>
                  <a:solidFill/>
                </a:uFill>
                <a:latin typeface="Helvetica"/>
                <a:ea typeface="Helvetica"/>
                <a:cs typeface="Helvetica"/>
                <a:sym typeface="Helvetica"/>
              </a:rPr>
              <a:t>i</a:t>
            </a:r>
            <a:r>
              <a:rPr sz="2400">
                <a:uFill>
                  <a:solidFill/>
                </a:uFill>
              </a:rPr>
              <a:t> and </a:t>
            </a:r>
            <a:r>
              <a:rPr sz="2000">
                <a:uFill>
                  <a:solidFill/>
                </a:uFill>
                <a:latin typeface="Helvetica"/>
                <a:ea typeface="Helvetica"/>
                <a:cs typeface="Helvetica"/>
                <a:sym typeface="Helvetica"/>
              </a:rPr>
              <a:t>gt</a:t>
            </a:r>
            <a:r>
              <a:rPr sz="2400">
                <a:uFill>
                  <a:solidFill/>
                </a:uFill>
              </a:rPr>
              <a:t> pointers cross.</a:t>
            </a:r>
            <a:endParaRPr sz="2400">
              <a:solidFill>
                <a:srgbClr val="005493"/>
              </a:solidFill>
              <a:uFill>
                <a:solidFill>
                  <a:srgbClr val="0048AA"/>
                </a:solidFill>
              </a:uFill>
            </a:endParaRPr>
          </a:p>
          <a:p>
            <a:pPr lvl="1">
              <a:defRPr sz="1800">
                <a:uFillTx/>
              </a:defRPr>
            </a:pPr>
            <a:r>
              <a:rPr sz="2400">
                <a:uFill>
                  <a:solidFill/>
                </a:uFill>
              </a:rPr>
              <a:t>If        </a:t>
            </a:r>
            <a:r>
              <a:rPr sz="2000">
                <a:uFill>
                  <a:solidFill/>
                </a:uFill>
                <a:latin typeface="Helvetica"/>
                <a:ea typeface="Helvetica"/>
                <a:cs typeface="Helvetica"/>
                <a:sym typeface="Helvetica"/>
              </a:rPr>
              <a:t>(a[i] &lt; a[lo])</a:t>
            </a:r>
            <a:r>
              <a:rPr sz="2400">
                <a:uFill>
                  <a:solidFill/>
                </a:uFill>
              </a:rPr>
              <a:t>,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a[lt]</a:t>
            </a:r>
            <a:r>
              <a:rPr sz="2400">
                <a:uFill>
                  <a:solidFill/>
                </a:uFill>
              </a:rPr>
              <a:t> and increment </a:t>
            </a:r>
            <a:r>
              <a:rPr sz="2000">
                <a:uFill>
                  <a:solidFill/>
                </a:uFill>
                <a:latin typeface="Helvetica"/>
                <a:ea typeface="Helvetica"/>
                <a:cs typeface="Helvetica"/>
                <a:sym typeface="Helvetica"/>
              </a:rPr>
              <a:t>lt</a:t>
            </a:r>
            <a:r>
              <a:rPr sz="2400">
                <a:uFill>
                  <a:solidFill/>
                </a:uFill>
              </a:rPr>
              <a:t> and </a:t>
            </a:r>
            <a:r>
              <a:rPr sz="2000">
                <a:uFill>
                  <a:solidFill/>
                </a:uFill>
                <a:latin typeface="Helvetica"/>
                <a:ea typeface="Helvetica"/>
                <a:cs typeface="Helvetica"/>
                <a:sym typeface="Helvetica"/>
              </a:rPr>
              <a:t>i</a:t>
            </a:r>
            <a:r>
              <a:rPr sz="2400">
                <a:uFill>
                  <a:solidFill/>
                </a:uFill>
              </a:rPr>
              <a:t>.</a:t>
            </a:r>
          </a:p>
          <a:p>
            <a:pPr lvl="1">
              <a:defRPr sz="1800">
                <a:uFillTx/>
              </a:defRPr>
            </a:pPr>
            <a:r>
              <a:rPr sz="2400">
                <a:uFill>
                  <a:solidFill/>
                </a:uFill>
              </a:rPr>
              <a:t>Else if </a:t>
            </a:r>
            <a:r>
              <a:rPr sz="2000">
                <a:uFill>
                  <a:solidFill/>
                </a:uFill>
                <a:latin typeface="Helvetica"/>
                <a:ea typeface="Helvetica"/>
                <a:cs typeface="Helvetica"/>
                <a:sym typeface="Helvetica"/>
              </a:rPr>
              <a:t>(a[i] &gt; a[hi])</a:t>
            </a:r>
            <a:r>
              <a:rPr sz="2400">
                <a:uFill>
                  <a:solidFill/>
                </a:uFill>
              </a:rPr>
              <a:t>, exchange </a:t>
            </a:r>
            <a:r>
              <a:rPr sz="2000">
                <a:uFill>
                  <a:solidFill/>
                </a:uFill>
                <a:latin typeface="Helvetica"/>
                <a:ea typeface="Helvetica"/>
                <a:cs typeface="Helvetica"/>
                <a:sym typeface="Helvetica"/>
              </a:rPr>
              <a:t>a[i]</a:t>
            </a:r>
            <a:r>
              <a:rPr sz="2400">
                <a:uFill>
                  <a:solidFill/>
                </a:uFill>
              </a:rPr>
              <a:t> with </a:t>
            </a:r>
            <a:r>
              <a:rPr sz="2000">
                <a:uFill>
                  <a:solidFill/>
                </a:uFill>
                <a:latin typeface="Helvetica"/>
                <a:ea typeface="Helvetica"/>
                <a:cs typeface="Helvetica"/>
                <a:sym typeface="Helvetica"/>
              </a:rPr>
              <a:t>a[gt]</a:t>
            </a:r>
            <a:r>
              <a:rPr sz="2400">
                <a:uFill>
                  <a:solidFill/>
                </a:uFill>
              </a:rPr>
              <a:t> and decrement </a:t>
            </a:r>
            <a:r>
              <a:rPr sz="2000">
                <a:uFill>
                  <a:solidFill/>
                </a:uFill>
                <a:latin typeface="Helvetica"/>
                <a:ea typeface="Helvetica"/>
                <a:cs typeface="Helvetica"/>
                <a:sym typeface="Helvetica"/>
              </a:rPr>
              <a:t>gt</a:t>
            </a:r>
            <a:r>
              <a:rPr sz="2400">
                <a:uFill>
                  <a:solidFill/>
                </a:uFill>
              </a:rPr>
              <a:t>.</a:t>
            </a:r>
          </a:p>
          <a:p>
            <a:pPr lvl="1">
              <a:defRPr sz="1800">
                <a:uFillTx/>
              </a:defRPr>
            </a:pPr>
            <a:r>
              <a:rPr sz="2400">
                <a:uFill>
                  <a:solidFill/>
                </a:uFill>
              </a:rPr>
              <a:t>Else, increment </a:t>
            </a:r>
            <a:r>
              <a:rPr sz="2000">
                <a:uFill>
                  <a:solidFill/>
                </a:uFill>
                <a:latin typeface="Helvetica"/>
                <a:ea typeface="Helvetica"/>
                <a:cs typeface="Helvetica"/>
                <a:sym typeface="Helvetica"/>
              </a:rPr>
              <a:t>i</a:t>
            </a:r>
            <a:r>
              <a:rPr sz="2400">
                <a:uFill>
                  <a:solidFill/>
                </a:uFill>
              </a:rPr>
              <a:t>.</a:t>
            </a:r>
          </a:p>
        </p:txBody>
      </p:sp>
      <p:graphicFrame>
        <p:nvGraphicFramePr>
          <p:cNvPr id="847" name="Table 847"/>
          <p:cNvGraphicFramePr/>
          <p:nvPr/>
        </p:nvGraphicFramePr>
        <p:xfrm>
          <a:off x="1270001" y="6858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L w="28575">
                      <a:miter lim="400000"/>
                    </a:lnL>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BABABA"/>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F</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C</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uFill>
                            <a:solidFill/>
                          </a:uFill>
                        </a:rPr>
                        <a:t>T</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S</a:t>
                      </a:r>
                    </a:p>
                  </a:txBody>
                  <a:tcPr marL="50800" marR="50800" marT="50800" marB="50800" anchor="ctr" horzOverflow="overflow">
                    <a:lnR w="28575">
                      <a:miter lim="400000"/>
                    </a:lnR>
                    <a:lnT w="28575">
                      <a:miter lim="400000"/>
                    </a:lnT>
                    <a:lnB w="28575">
                      <a:miter lim="400000"/>
                    </a:lnB>
                    <a:solidFill>
                      <a:srgbClr val="000000"/>
                    </a:solidFill>
                  </a:tcPr>
                </a:tc>
                <a:extLst>
                  <a:ext uri="{0D108BD9-81ED-4DB2-BD59-A6C34878D82A}">
                    <a16:rowId xmlns:a16="http://schemas.microsoft.com/office/drawing/2014/main" val="10000"/>
                  </a:ext>
                </a:extLst>
              </a:tr>
            </a:tbl>
          </a:graphicData>
        </a:graphic>
      </p:graphicFrame>
      <p:graphicFrame>
        <p:nvGraphicFramePr>
          <p:cNvPr id="848" name="Table 848"/>
          <p:cNvGraphicFramePr/>
          <p:nvPr/>
        </p:nvGraphicFramePr>
        <p:xfrm>
          <a:off x="1270000" y="4089400"/>
          <a:ext cx="10464795" cy="685800"/>
        </p:xfrm>
        <a:graphic>
          <a:graphicData uri="http://schemas.openxmlformats.org/drawingml/2006/table">
            <a:tbl>
              <a:tblPr>
                <a:tableStyleId>{8F44A2F1-9E1F-4B54-A3A2-5F16C0AD49E2}</a:tableStyleId>
              </a:tblPr>
              <a:tblGrid>
                <a:gridCol w="845335">
                  <a:extLst>
                    <a:ext uri="{9D8B030D-6E8A-4147-A177-3AD203B41FA5}">
                      <a16:colId xmlns:a16="http://schemas.microsoft.com/office/drawing/2014/main" val="20000"/>
                    </a:ext>
                  </a:extLst>
                </a:gridCol>
                <a:gridCol w="1397120">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2989942">
                  <a:extLst>
                    <a:ext uri="{9D8B030D-6E8A-4147-A177-3AD203B41FA5}">
                      <a16:colId xmlns:a16="http://schemas.microsoft.com/office/drawing/2014/main" val="20003"/>
                    </a:ext>
                  </a:extLst>
                </a:gridCol>
                <a:gridCol w="1370981">
                  <a:extLst>
                    <a:ext uri="{9D8B030D-6E8A-4147-A177-3AD203B41FA5}">
                      <a16:colId xmlns:a16="http://schemas.microsoft.com/office/drawing/2014/main" val="20004"/>
                    </a:ext>
                  </a:extLst>
                </a:gridCol>
                <a:gridCol w="871475">
                  <a:extLst>
                    <a:ext uri="{9D8B030D-6E8A-4147-A177-3AD203B41FA5}">
                      <a16:colId xmlns:a16="http://schemas.microsoft.com/office/drawing/2014/main" val="20005"/>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864" name="Group 864"/>
          <p:cNvGrpSpPr/>
          <p:nvPr/>
        </p:nvGrpSpPr>
        <p:grpSpPr>
          <a:xfrm>
            <a:off x="1340908" y="4914900"/>
            <a:ext cx="10197993" cy="635000"/>
            <a:chOff x="70908" y="825500"/>
            <a:chExt cx="10197991" cy="635000"/>
          </a:xfrm>
        </p:grpSpPr>
        <p:grpSp>
          <p:nvGrpSpPr>
            <p:cNvPr id="851" name="Group 851"/>
            <p:cNvGrpSpPr/>
            <p:nvPr/>
          </p:nvGrpSpPr>
          <p:grpSpPr>
            <a:xfrm>
              <a:off x="70908" y="825500"/>
              <a:ext cx="417875" cy="635000"/>
              <a:chOff x="0" y="0"/>
              <a:chExt cx="417874" cy="635000"/>
            </a:xfrm>
          </p:grpSpPr>
          <p:sp>
            <p:nvSpPr>
              <p:cNvPr id="849" name="Shape 849"/>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850" name="Shape 850"/>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854" name="Group 854"/>
            <p:cNvGrpSpPr/>
            <p:nvPr/>
          </p:nvGrpSpPr>
          <p:grpSpPr>
            <a:xfrm>
              <a:off x="5237527" y="825500"/>
              <a:ext cx="295439" cy="635000"/>
              <a:chOff x="0" y="0"/>
              <a:chExt cx="295438" cy="635000"/>
            </a:xfrm>
          </p:grpSpPr>
          <p:sp>
            <p:nvSpPr>
              <p:cNvPr id="852" name="Shape 852"/>
              <p:cNvSpPr/>
              <p:nvPr/>
            </p:nvSpPr>
            <p:spPr>
              <a:xfrm flipH="1">
                <a:off x="185318"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53" name="Shape 853"/>
              <p:cNvSpPr/>
              <p:nvPr/>
            </p:nvSpPr>
            <p:spPr>
              <a:xfrm>
                <a:off x="0" y="304800"/>
                <a:ext cx="295439"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i</a:t>
                </a:r>
              </a:p>
            </p:txBody>
          </p:sp>
        </p:grpSp>
        <p:grpSp>
          <p:nvGrpSpPr>
            <p:cNvPr id="857" name="Group 857"/>
            <p:cNvGrpSpPr/>
            <p:nvPr/>
          </p:nvGrpSpPr>
          <p:grpSpPr>
            <a:xfrm>
              <a:off x="9851026" y="825500"/>
              <a:ext cx="417875" cy="635000"/>
              <a:chOff x="0" y="0"/>
              <a:chExt cx="417874" cy="635000"/>
            </a:xfrm>
          </p:grpSpPr>
          <p:sp>
            <p:nvSpPr>
              <p:cNvPr id="855" name="Shape 855"/>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56" name="Shape 856"/>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860" name="Group 860"/>
            <p:cNvGrpSpPr/>
            <p:nvPr/>
          </p:nvGrpSpPr>
          <p:grpSpPr>
            <a:xfrm>
              <a:off x="2154826" y="825500"/>
              <a:ext cx="417875" cy="635000"/>
              <a:chOff x="0" y="0"/>
              <a:chExt cx="417874" cy="635000"/>
            </a:xfrm>
          </p:grpSpPr>
          <p:sp>
            <p:nvSpPr>
              <p:cNvPr id="858" name="Shape 85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59" name="Shape 859"/>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863" name="Group 863"/>
            <p:cNvGrpSpPr/>
            <p:nvPr/>
          </p:nvGrpSpPr>
          <p:grpSpPr>
            <a:xfrm>
              <a:off x="7840971" y="825500"/>
              <a:ext cx="417875" cy="635000"/>
              <a:chOff x="0" y="0"/>
              <a:chExt cx="417874" cy="635000"/>
            </a:xfrm>
          </p:grpSpPr>
          <p:sp>
            <p:nvSpPr>
              <p:cNvPr id="861" name="Shape 861"/>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62" name="Shape 862"/>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grpSp>
      <p:grpSp>
        <p:nvGrpSpPr>
          <p:cNvPr id="867" name="Group 867"/>
          <p:cNvGrpSpPr/>
          <p:nvPr/>
        </p:nvGrpSpPr>
        <p:grpSpPr>
          <a:xfrm>
            <a:off x="8877243" y="7747000"/>
            <a:ext cx="375707" cy="635000"/>
            <a:chOff x="0" y="0"/>
            <a:chExt cx="375706" cy="635000"/>
          </a:xfrm>
        </p:grpSpPr>
        <p:sp>
          <p:nvSpPr>
            <p:cNvPr id="865" name="Shape 865"/>
            <p:cNvSpPr/>
            <p:nvPr/>
          </p:nvSpPr>
          <p:spPr>
            <a:xfrm flipH="1">
              <a:off x="225450"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66" name="Shape 866"/>
            <p:cNvSpPr/>
            <p:nvPr/>
          </p:nvSpPr>
          <p:spPr>
            <a:xfrm>
              <a:off x="0" y="304800"/>
              <a:ext cx="37570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gt</a:t>
              </a:r>
            </a:p>
          </p:txBody>
        </p:sp>
      </p:grpSp>
      <p:grpSp>
        <p:nvGrpSpPr>
          <p:cNvPr id="870" name="Group 870"/>
          <p:cNvGrpSpPr/>
          <p:nvPr/>
        </p:nvGrpSpPr>
        <p:grpSpPr>
          <a:xfrm>
            <a:off x="4453525" y="7747000"/>
            <a:ext cx="307742" cy="635000"/>
            <a:chOff x="0" y="0"/>
            <a:chExt cx="307741" cy="635000"/>
          </a:xfrm>
        </p:grpSpPr>
        <p:sp>
          <p:nvSpPr>
            <p:cNvPr id="868" name="Shape 868"/>
            <p:cNvSpPr/>
            <p:nvPr/>
          </p:nvSpPr>
          <p:spPr>
            <a:xfrm flipH="1">
              <a:off x="191516"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69" name="Shape 869"/>
            <p:cNvSpPr/>
            <p:nvPr/>
          </p:nvSpPr>
          <p:spPr>
            <a:xfrm>
              <a:off x="0" y="304800"/>
              <a:ext cx="307742"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lt</a:t>
              </a:r>
            </a:p>
          </p:txBody>
        </p:sp>
      </p:grpSp>
      <p:grpSp>
        <p:nvGrpSpPr>
          <p:cNvPr id="873" name="Group 873"/>
          <p:cNvGrpSpPr/>
          <p:nvPr/>
        </p:nvGrpSpPr>
        <p:grpSpPr>
          <a:xfrm>
            <a:off x="6706733" y="7747000"/>
            <a:ext cx="231741" cy="635000"/>
            <a:chOff x="0" y="0"/>
            <a:chExt cx="231739" cy="635000"/>
          </a:xfrm>
        </p:grpSpPr>
        <p:sp>
          <p:nvSpPr>
            <p:cNvPr id="871" name="Shape 871"/>
            <p:cNvSpPr/>
            <p:nvPr/>
          </p:nvSpPr>
          <p:spPr>
            <a:xfrm flipH="1">
              <a:off x="153518"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2" name="Shape 872"/>
            <p:cNvSpPr/>
            <p:nvPr/>
          </p:nvSpPr>
          <p:spPr>
            <a:xfrm>
              <a:off x="0" y="304800"/>
              <a:ext cx="231740"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i</a:t>
              </a:r>
            </a:p>
          </p:txBody>
        </p:sp>
      </p:grpSp>
      <p:grpSp>
        <p:nvGrpSpPr>
          <p:cNvPr id="876" name="Group 876"/>
          <p:cNvGrpSpPr/>
          <p:nvPr/>
        </p:nvGrpSpPr>
        <p:grpSpPr>
          <a:xfrm>
            <a:off x="1423383" y="7747000"/>
            <a:ext cx="356558" cy="635000"/>
            <a:chOff x="0" y="0"/>
            <a:chExt cx="356556" cy="635000"/>
          </a:xfrm>
        </p:grpSpPr>
        <p:sp>
          <p:nvSpPr>
            <p:cNvPr id="874" name="Shape 874"/>
            <p:cNvSpPr/>
            <p:nvPr/>
          </p:nvSpPr>
          <p:spPr>
            <a:xfrm flipH="1">
              <a:off x="21590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5" name="Shape 875"/>
            <p:cNvSpPr/>
            <p:nvPr/>
          </p:nvSpPr>
          <p:spPr>
            <a:xfrm>
              <a:off x="0" y="304800"/>
              <a:ext cx="35655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lo</a:t>
              </a:r>
            </a:p>
          </p:txBody>
        </p:sp>
      </p:grpSp>
      <p:grpSp>
        <p:nvGrpSpPr>
          <p:cNvPr id="879" name="Group 879"/>
          <p:cNvGrpSpPr/>
          <p:nvPr/>
        </p:nvGrpSpPr>
        <p:grpSpPr>
          <a:xfrm>
            <a:off x="11149922" y="7747000"/>
            <a:ext cx="357847" cy="635000"/>
            <a:chOff x="0" y="0"/>
            <a:chExt cx="357846" cy="635000"/>
          </a:xfrm>
        </p:grpSpPr>
        <p:sp>
          <p:nvSpPr>
            <p:cNvPr id="877" name="Shape 877"/>
            <p:cNvSpPr/>
            <p:nvPr/>
          </p:nvSpPr>
          <p:spPr>
            <a:xfrm flipH="1">
              <a:off x="21651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78" name="Shape 878"/>
            <p:cNvSpPr/>
            <p:nvPr/>
          </p:nvSpPr>
          <p:spPr>
            <a:xfrm>
              <a:off x="0" y="304800"/>
              <a:ext cx="35784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hi</a:t>
              </a:r>
            </a:p>
          </p:txBody>
        </p:sp>
      </p:gr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Shape 881"/>
          <p:cNvSpPr>
            <a:spLocks noGrp="1"/>
          </p:cNvSpPr>
          <p:nvPr>
            <p:ph type="title"/>
          </p:nvPr>
        </p:nvSpPr>
        <p:spPr>
          <a:prstGeom prst="rect">
            <a:avLst/>
          </a:prstGeom>
        </p:spPr>
        <p:txBody>
          <a:bodyPr/>
          <a:lstStyle>
            <a:lvl1pPr>
              <a:lnSpc>
                <a:spcPts val="5900"/>
              </a:lnSpc>
              <a:defRPr>
                <a:uFill>
                  <a:solidFill>
                    <a:srgbClr val="0048AA"/>
                  </a:solidFill>
                </a:uFill>
              </a:defRPr>
            </a:lvl1pPr>
          </a:lstStyle>
          <a:p>
            <a:pPr lvl="0">
              <a:defRPr sz="1800">
                <a:uFillTx/>
              </a:defRPr>
            </a:pPr>
            <a:r>
              <a:rPr sz="2800">
                <a:uFill>
                  <a:solidFill>
                    <a:srgbClr val="0048AA"/>
                  </a:solidFill>
                </a:uFill>
              </a:rPr>
              <a:t>Dual-pivot partitioning demo</a:t>
            </a:r>
          </a:p>
        </p:txBody>
      </p:sp>
      <p:sp>
        <p:nvSpPr>
          <p:cNvPr id="882" name="Shape 882"/>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Finalize.</a:t>
            </a:r>
          </a:p>
          <a:p>
            <a:pPr lvl="1">
              <a:defRPr sz="1800">
                <a:uFillTx/>
              </a:defRPr>
            </a:pPr>
            <a:r>
              <a:rPr sz="2400">
                <a:uFill>
                  <a:solidFill/>
                </a:uFill>
              </a:rPr>
              <a:t>Exchange </a:t>
            </a:r>
            <a:r>
              <a:rPr sz="2000">
                <a:uFill>
                  <a:solidFill/>
                </a:uFill>
                <a:latin typeface="Helvetica"/>
                <a:ea typeface="Helvetica"/>
                <a:cs typeface="Helvetica"/>
                <a:sym typeface="Helvetica"/>
              </a:rPr>
              <a:t>a[lo]</a:t>
            </a:r>
            <a:r>
              <a:rPr sz="2400">
                <a:uFill>
                  <a:solidFill/>
                </a:uFill>
              </a:rPr>
              <a:t> with </a:t>
            </a:r>
            <a:r>
              <a:rPr sz="2000">
                <a:uFill>
                  <a:solidFill/>
                </a:uFill>
                <a:latin typeface="Helvetica"/>
                <a:ea typeface="Helvetica"/>
                <a:cs typeface="Helvetica"/>
                <a:sym typeface="Helvetica"/>
              </a:rPr>
              <a:t>a[--lt]</a:t>
            </a:r>
            <a:r>
              <a:rPr sz="2400">
                <a:uFill>
                  <a:solidFill/>
                </a:uFill>
              </a:rPr>
              <a:t>.</a:t>
            </a:r>
          </a:p>
          <a:p>
            <a:pPr lvl="1">
              <a:defRPr sz="1800">
                <a:uFillTx/>
              </a:defRPr>
            </a:pPr>
            <a:r>
              <a:rPr sz="2400">
                <a:uFill>
                  <a:solidFill/>
                </a:uFill>
              </a:rPr>
              <a:t>Exchange </a:t>
            </a:r>
            <a:r>
              <a:rPr sz="2000">
                <a:uFill>
                  <a:solidFill/>
                </a:uFill>
                <a:latin typeface="Helvetica"/>
                <a:ea typeface="Helvetica"/>
                <a:cs typeface="Helvetica"/>
                <a:sym typeface="Helvetica"/>
              </a:rPr>
              <a:t>a[hi]</a:t>
            </a:r>
            <a:r>
              <a:rPr sz="2400">
                <a:uFill>
                  <a:solidFill/>
                </a:uFill>
              </a:rPr>
              <a:t> with </a:t>
            </a:r>
            <a:r>
              <a:rPr sz="2000">
                <a:uFill>
                  <a:solidFill/>
                </a:uFill>
                <a:latin typeface="Helvetica"/>
                <a:ea typeface="Helvetica"/>
                <a:cs typeface="Helvetica"/>
                <a:sym typeface="Helvetica"/>
              </a:rPr>
              <a:t>a[++gt]</a:t>
            </a:r>
            <a:r>
              <a:rPr sz="2400">
                <a:uFill>
                  <a:solidFill/>
                </a:uFill>
              </a:rPr>
              <a:t>.</a:t>
            </a:r>
          </a:p>
        </p:txBody>
      </p:sp>
      <p:graphicFrame>
        <p:nvGraphicFramePr>
          <p:cNvPr id="883" name="Table 883"/>
          <p:cNvGraphicFramePr/>
          <p:nvPr/>
        </p:nvGraphicFramePr>
        <p:xfrm>
          <a:off x="1270001" y="6858000"/>
          <a:ext cx="10464790" cy="685800"/>
        </p:xfrm>
        <a:graphic>
          <a:graphicData uri="http://schemas.openxmlformats.org/drawingml/2006/table">
            <a:tbl>
              <a:tblPr>
                <a:tableStyleId>{8F44A2F1-9E1F-4B54-A3A2-5F16C0AD49E2}</a:tableStyleId>
              </a:tblPr>
              <a:tblGrid>
                <a:gridCol w="747485">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747485">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747485">
                  <a:extLst>
                    <a:ext uri="{9D8B030D-6E8A-4147-A177-3AD203B41FA5}">
                      <a16:colId xmlns:a16="http://schemas.microsoft.com/office/drawing/2014/main" val="20004"/>
                    </a:ext>
                  </a:extLst>
                </a:gridCol>
                <a:gridCol w="747485">
                  <a:extLst>
                    <a:ext uri="{9D8B030D-6E8A-4147-A177-3AD203B41FA5}">
                      <a16:colId xmlns:a16="http://schemas.microsoft.com/office/drawing/2014/main" val="20005"/>
                    </a:ext>
                  </a:extLst>
                </a:gridCol>
                <a:gridCol w="747485">
                  <a:extLst>
                    <a:ext uri="{9D8B030D-6E8A-4147-A177-3AD203B41FA5}">
                      <a16:colId xmlns:a16="http://schemas.microsoft.com/office/drawing/2014/main" val="20006"/>
                    </a:ext>
                  </a:extLst>
                </a:gridCol>
                <a:gridCol w="747485">
                  <a:extLst>
                    <a:ext uri="{9D8B030D-6E8A-4147-A177-3AD203B41FA5}">
                      <a16:colId xmlns:a16="http://schemas.microsoft.com/office/drawing/2014/main" val="20007"/>
                    </a:ext>
                  </a:extLst>
                </a:gridCol>
                <a:gridCol w="747485">
                  <a:extLst>
                    <a:ext uri="{9D8B030D-6E8A-4147-A177-3AD203B41FA5}">
                      <a16:colId xmlns:a16="http://schemas.microsoft.com/office/drawing/2014/main" val="20008"/>
                    </a:ext>
                  </a:extLst>
                </a:gridCol>
                <a:gridCol w="747485">
                  <a:extLst>
                    <a:ext uri="{9D8B030D-6E8A-4147-A177-3AD203B41FA5}">
                      <a16:colId xmlns:a16="http://schemas.microsoft.com/office/drawing/2014/main" val="20009"/>
                    </a:ext>
                  </a:extLst>
                </a:gridCol>
                <a:gridCol w="747485">
                  <a:extLst>
                    <a:ext uri="{9D8B030D-6E8A-4147-A177-3AD203B41FA5}">
                      <a16:colId xmlns:a16="http://schemas.microsoft.com/office/drawing/2014/main" val="20010"/>
                    </a:ext>
                  </a:extLst>
                </a:gridCol>
                <a:gridCol w="747485">
                  <a:extLst>
                    <a:ext uri="{9D8B030D-6E8A-4147-A177-3AD203B41FA5}">
                      <a16:colId xmlns:a16="http://schemas.microsoft.com/office/drawing/2014/main" val="20011"/>
                    </a:ext>
                  </a:extLst>
                </a:gridCol>
                <a:gridCol w="747485">
                  <a:extLst>
                    <a:ext uri="{9D8B030D-6E8A-4147-A177-3AD203B41FA5}">
                      <a16:colId xmlns:a16="http://schemas.microsoft.com/office/drawing/2014/main" val="20012"/>
                    </a:ext>
                  </a:extLst>
                </a:gridCol>
                <a:gridCol w="747485">
                  <a:extLst>
                    <a:ext uri="{9D8B030D-6E8A-4147-A177-3AD203B41FA5}">
                      <a16:colId xmlns:a16="http://schemas.microsoft.com/office/drawing/2014/main" val="20013"/>
                    </a:ext>
                  </a:extLst>
                </a:gridCol>
              </a:tblGrid>
              <a:tr h="685800">
                <a:tc>
                  <a:txBody>
                    <a:bodyPr/>
                    <a:lstStyle/>
                    <a:p>
                      <a:pPr marL="58702" marR="58702" lvl="0" defTabSz="1295400">
                        <a:lnSpc>
                          <a:spcPct val="130000"/>
                        </a:lnSpc>
                        <a:defRPr sz="1800">
                          <a:uFillTx/>
                        </a:defRPr>
                      </a:pPr>
                      <a:r>
                        <a:rPr sz="2000">
                          <a:solidFill>
                            <a:srgbClr val="BABABA"/>
                          </a:solidFill>
                          <a:uFill>
                            <a:solidFill/>
                          </a:uFill>
                        </a:rPr>
                        <a:t>C</a:t>
                      </a:r>
                    </a:p>
                  </a:txBody>
                  <a:tcPr marL="50800" marR="50800" marT="50800" marB="50800" anchor="ctr" horzOverflow="overflow">
                    <a:lnL w="28575">
                      <a:miter lim="400000"/>
                    </a:lnL>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E</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A</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F</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K</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BABABA"/>
                          </a:solidFill>
                          <a:uFill>
                            <a:solidFill/>
                          </a:uFill>
                        </a:rPr>
                        <a:t>L</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M</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R</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Q</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FFFFFF"/>
                          </a:solidFill>
                          <a:uFill>
                            <a:solidFill/>
                          </a:uFill>
                        </a:rPr>
                        <a:t>S</a:t>
                      </a:r>
                    </a:p>
                  </a:txBody>
                  <a:tcPr marL="50800" marR="50800" marT="50800" marB="50800" anchor="ctr" horzOverflow="overflow">
                    <a:lnT w="28575">
                      <a:miter lim="400000"/>
                    </a:lnT>
                    <a:lnB w="28575">
                      <a:miter lim="400000"/>
                    </a:lnB>
                    <a:solidFill>
                      <a:srgbClr val="000000"/>
                    </a:solidFill>
                  </a:tcPr>
                </a:tc>
                <a:tc>
                  <a:txBody>
                    <a:bodyPr/>
                    <a:lstStyle/>
                    <a:p>
                      <a:pPr marL="58702" marR="58702" lvl="0" defTabSz="1295400">
                        <a:lnSpc>
                          <a:spcPct val="130000"/>
                        </a:lnSpc>
                        <a:defRPr sz="1800">
                          <a:uFillTx/>
                        </a:defRPr>
                      </a:pPr>
                      <a:r>
                        <a:rPr sz="2000">
                          <a:solidFill>
                            <a:srgbClr val="BABABA"/>
                          </a:solidFill>
                          <a:uFill>
                            <a:solidFill/>
                          </a:uFill>
                        </a:rPr>
                        <a:t>Z</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V</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Y</a:t>
                      </a:r>
                    </a:p>
                  </a:txBody>
                  <a:tcPr marL="50800" marR="50800" marT="50800" marB="50800" anchor="ctr" horzOverflow="overflow">
                    <a:lnT w="28575">
                      <a:miter lim="400000"/>
                    </a:lnT>
                    <a:lnB w="28575">
                      <a:miter lim="400000"/>
                    </a:lnB>
                  </a:tcPr>
                </a:tc>
                <a:tc>
                  <a:txBody>
                    <a:bodyPr/>
                    <a:lstStyle/>
                    <a:p>
                      <a:pPr marL="58702" marR="58702" lvl="0" defTabSz="1295400">
                        <a:lnSpc>
                          <a:spcPct val="130000"/>
                        </a:lnSpc>
                        <a:defRPr sz="1800">
                          <a:uFillTx/>
                        </a:defRPr>
                      </a:pPr>
                      <a:r>
                        <a:rPr sz="2000">
                          <a:solidFill>
                            <a:srgbClr val="BABABA"/>
                          </a:solidFill>
                          <a:uFill>
                            <a:solidFill/>
                          </a:uFill>
                        </a:rPr>
                        <a:t>T</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886" name="Group 886"/>
          <p:cNvGrpSpPr/>
          <p:nvPr/>
        </p:nvGrpSpPr>
        <p:grpSpPr>
          <a:xfrm>
            <a:off x="8153343" y="7747000"/>
            <a:ext cx="375707" cy="635000"/>
            <a:chOff x="0" y="0"/>
            <a:chExt cx="375706" cy="635000"/>
          </a:xfrm>
        </p:grpSpPr>
        <p:sp>
          <p:nvSpPr>
            <p:cNvPr id="884" name="Shape 884"/>
            <p:cNvSpPr/>
            <p:nvPr/>
          </p:nvSpPr>
          <p:spPr>
            <a:xfrm flipH="1">
              <a:off x="225450"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85" name="Shape 885"/>
            <p:cNvSpPr/>
            <p:nvPr/>
          </p:nvSpPr>
          <p:spPr>
            <a:xfrm>
              <a:off x="0" y="304800"/>
              <a:ext cx="37570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gt</a:t>
              </a:r>
            </a:p>
          </p:txBody>
        </p:sp>
      </p:grpSp>
      <p:grpSp>
        <p:nvGrpSpPr>
          <p:cNvPr id="889" name="Group 889"/>
          <p:cNvGrpSpPr/>
          <p:nvPr/>
        </p:nvGrpSpPr>
        <p:grpSpPr>
          <a:xfrm>
            <a:off x="4440825" y="7747000"/>
            <a:ext cx="307742" cy="635000"/>
            <a:chOff x="0" y="0"/>
            <a:chExt cx="307741" cy="635000"/>
          </a:xfrm>
        </p:grpSpPr>
        <p:sp>
          <p:nvSpPr>
            <p:cNvPr id="887" name="Shape 887"/>
            <p:cNvSpPr/>
            <p:nvPr/>
          </p:nvSpPr>
          <p:spPr>
            <a:xfrm flipH="1">
              <a:off x="191516" y="0"/>
              <a:ext cx="1" cy="25400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88" name="Shape 888"/>
            <p:cNvSpPr/>
            <p:nvPr/>
          </p:nvSpPr>
          <p:spPr>
            <a:xfrm>
              <a:off x="0" y="304800"/>
              <a:ext cx="307742"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stStyle>
            <a:p>
              <a:pPr lvl="0">
                <a:defRPr sz="1800">
                  <a:solidFill>
                    <a:srgbClr val="000000"/>
                  </a:solidFill>
                  <a:uFillTx/>
                </a:defRPr>
              </a:pPr>
              <a:r>
                <a:rPr sz="1600">
                  <a:solidFill>
                    <a:srgbClr val="8D3124"/>
                  </a:solidFill>
                  <a:uFill>
                    <a:solidFill>
                      <a:srgbClr val="8D3124"/>
                    </a:solidFill>
                  </a:uFill>
                </a:rPr>
                <a:t>lt</a:t>
              </a:r>
            </a:p>
          </p:txBody>
        </p:sp>
      </p:grpSp>
      <p:grpSp>
        <p:nvGrpSpPr>
          <p:cNvPr id="892" name="Group 892"/>
          <p:cNvGrpSpPr/>
          <p:nvPr/>
        </p:nvGrpSpPr>
        <p:grpSpPr>
          <a:xfrm>
            <a:off x="1423383" y="7747000"/>
            <a:ext cx="356558" cy="635000"/>
            <a:chOff x="0" y="0"/>
            <a:chExt cx="356556" cy="635000"/>
          </a:xfrm>
        </p:grpSpPr>
        <p:sp>
          <p:nvSpPr>
            <p:cNvPr id="890" name="Shape 890"/>
            <p:cNvSpPr/>
            <p:nvPr/>
          </p:nvSpPr>
          <p:spPr>
            <a:xfrm flipH="1">
              <a:off x="21590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91" name="Shape 891"/>
            <p:cNvSpPr/>
            <p:nvPr/>
          </p:nvSpPr>
          <p:spPr>
            <a:xfrm>
              <a:off x="0" y="304800"/>
              <a:ext cx="35655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lo</a:t>
              </a:r>
            </a:p>
          </p:txBody>
        </p:sp>
      </p:grpSp>
      <p:grpSp>
        <p:nvGrpSpPr>
          <p:cNvPr id="895" name="Group 895"/>
          <p:cNvGrpSpPr/>
          <p:nvPr/>
        </p:nvGrpSpPr>
        <p:grpSpPr>
          <a:xfrm>
            <a:off x="11149922" y="7747000"/>
            <a:ext cx="357847" cy="635000"/>
            <a:chOff x="0" y="0"/>
            <a:chExt cx="357846" cy="635000"/>
          </a:xfrm>
        </p:grpSpPr>
        <p:sp>
          <p:nvSpPr>
            <p:cNvPr id="893" name="Shape 893"/>
            <p:cNvSpPr/>
            <p:nvPr/>
          </p:nvSpPr>
          <p:spPr>
            <a:xfrm flipH="1">
              <a:off x="216510" y="0"/>
              <a:ext cx="1" cy="254000"/>
            </a:xfrm>
            <a:prstGeom prst="line">
              <a:avLst/>
            </a:prstGeom>
            <a:noFill/>
            <a:ln w="25400" cap="flat">
              <a:solidFill>
                <a:srgbClr val="0048AA"/>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894" name="Shape 894"/>
            <p:cNvSpPr/>
            <p:nvPr/>
          </p:nvSpPr>
          <p:spPr>
            <a:xfrm>
              <a:off x="0" y="304800"/>
              <a:ext cx="357847"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48AA"/>
                  </a:solidFill>
                  <a:uFill>
                    <a:solidFill>
                      <a:srgbClr val="0048AA"/>
                    </a:solidFill>
                  </a:uFill>
                </a:defRPr>
              </a:lvl1pPr>
            </a:lstStyle>
            <a:p>
              <a:pPr lvl="0">
                <a:defRPr sz="1800">
                  <a:solidFill>
                    <a:srgbClr val="000000"/>
                  </a:solidFill>
                  <a:uFillTx/>
                </a:defRPr>
              </a:pPr>
              <a:r>
                <a:rPr sz="1600">
                  <a:solidFill>
                    <a:srgbClr val="0048AA"/>
                  </a:solidFill>
                  <a:uFill>
                    <a:solidFill>
                      <a:srgbClr val="0048AA"/>
                    </a:solidFill>
                  </a:uFill>
                </a:rPr>
                <a:t>hi</a:t>
              </a:r>
            </a:p>
          </p:txBody>
        </p:sp>
      </p:grpSp>
      <p:sp>
        <p:nvSpPr>
          <p:cNvPr id="896" name="Shape 896"/>
          <p:cNvSpPr/>
          <p:nvPr/>
        </p:nvSpPr>
        <p:spPr>
          <a:xfrm>
            <a:off x="637381" y="9004300"/>
            <a:ext cx="11353801" cy="393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latin typeface="Lucida Grande"/>
                <a:ea typeface="Lucida Grande"/>
                <a:cs typeface="Lucida Grande"/>
                <a:sym typeface="Lucida Grande"/>
              </a:defRPr>
            </a:lvl1pPr>
          </a:lstStyle>
          <a:p>
            <a:pPr lvl="0">
              <a:defRPr sz="1800" b="0">
                <a:solidFill>
                  <a:srgbClr val="000000"/>
                </a:solidFill>
                <a:uFillTx/>
              </a:defRPr>
            </a:pPr>
            <a:r>
              <a:rPr sz="2000" b="1">
                <a:solidFill>
                  <a:srgbClr val="8D3124"/>
                </a:solidFill>
                <a:uFill>
                  <a:solidFill>
                    <a:srgbClr val="8D3124"/>
                  </a:solidFill>
                </a:uFill>
              </a:rPr>
              <a:t>3-way partitioned</a:t>
            </a:r>
          </a:p>
        </p:txBody>
      </p:sp>
      <p:graphicFrame>
        <p:nvGraphicFramePr>
          <p:cNvPr id="897" name="Table 897"/>
          <p:cNvGraphicFramePr/>
          <p:nvPr/>
        </p:nvGraphicFramePr>
        <p:xfrm>
          <a:off x="1270000" y="4089400"/>
          <a:ext cx="10464796" cy="685800"/>
        </p:xfrm>
        <a:graphic>
          <a:graphicData uri="http://schemas.openxmlformats.org/drawingml/2006/table">
            <a:tbl>
              <a:tblPr>
                <a:tableStyleId>{8F44A2F1-9E1F-4B54-A3A2-5F16C0AD49E2}</a:tableStyleId>
              </a:tblPr>
              <a:tblGrid>
                <a:gridCol w="2989942">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2989942">
                  <a:extLst>
                    <a:ext uri="{9D8B030D-6E8A-4147-A177-3AD203B41FA5}">
                      <a16:colId xmlns:a16="http://schemas.microsoft.com/office/drawing/2014/main" val="20004"/>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900" name="Group 900"/>
          <p:cNvGrpSpPr/>
          <p:nvPr/>
        </p:nvGrpSpPr>
        <p:grpSpPr>
          <a:xfrm>
            <a:off x="1340908" y="4914900"/>
            <a:ext cx="417875" cy="635000"/>
            <a:chOff x="0" y="0"/>
            <a:chExt cx="417874" cy="635000"/>
          </a:xfrm>
        </p:grpSpPr>
        <p:sp>
          <p:nvSpPr>
            <p:cNvPr id="898" name="Shape 898"/>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899" name="Shape 899"/>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903" name="Group 903"/>
          <p:cNvGrpSpPr/>
          <p:nvPr/>
        </p:nvGrpSpPr>
        <p:grpSpPr>
          <a:xfrm>
            <a:off x="11121026" y="4914900"/>
            <a:ext cx="417875" cy="635000"/>
            <a:chOff x="0" y="0"/>
            <a:chExt cx="417874" cy="635000"/>
          </a:xfrm>
        </p:grpSpPr>
        <p:sp>
          <p:nvSpPr>
            <p:cNvPr id="901" name="Shape 901"/>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02" name="Shape 902"/>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906" name="Group 906"/>
          <p:cNvGrpSpPr/>
          <p:nvPr/>
        </p:nvGrpSpPr>
        <p:grpSpPr>
          <a:xfrm>
            <a:off x="4390026" y="4914900"/>
            <a:ext cx="417875" cy="635000"/>
            <a:chOff x="0" y="0"/>
            <a:chExt cx="417874" cy="635000"/>
          </a:xfrm>
        </p:grpSpPr>
        <p:sp>
          <p:nvSpPr>
            <p:cNvPr id="904" name="Shape 904"/>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05" name="Shape 905"/>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909" name="Group 909"/>
          <p:cNvGrpSpPr/>
          <p:nvPr/>
        </p:nvGrpSpPr>
        <p:grpSpPr>
          <a:xfrm>
            <a:off x="8133071" y="4914900"/>
            <a:ext cx="417875" cy="635000"/>
            <a:chOff x="0" y="0"/>
            <a:chExt cx="417874" cy="635000"/>
          </a:xfrm>
        </p:grpSpPr>
        <p:sp>
          <p:nvSpPr>
            <p:cNvPr id="907" name="Shape 907"/>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08" name="Shape 908"/>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93</a:t>
            </a:fld>
            <a:endParaRPr sz="1200">
              <a:uFill>
                <a:solidFill/>
              </a:uFill>
            </a:endParaRPr>
          </a:p>
        </p:txBody>
      </p:sp>
      <p:sp>
        <p:nvSpPr>
          <p:cNvPr id="912" name="Shape 912"/>
          <p:cNvSpPr>
            <a:spLocks noGrp="1"/>
          </p:cNvSpPr>
          <p:nvPr>
            <p:ph type="title"/>
          </p:nvPr>
        </p:nvSpPr>
        <p:spPr>
          <a:prstGeom prst="rect">
            <a:avLst/>
          </a:prstGeom>
        </p:spPr>
        <p:txBody>
          <a:bodyPr/>
          <a:lstStyle/>
          <a:p>
            <a:pPr lvl="0">
              <a:defRPr sz="1800">
                <a:uFillTx/>
              </a:defRPr>
            </a:pPr>
            <a:r>
              <a:rPr sz="2800">
                <a:uFill>
                  <a:solidFill/>
                </a:uFill>
              </a:rPr>
              <a:t>Dual-pivot quicksort</a:t>
            </a:r>
          </a:p>
        </p:txBody>
      </p:sp>
      <p:sp>
        <p:nvSpPr>
          <p:cNvPr id="913" name="Shape 913"/>
          <p:cNvSpPr>
            <a:spLocks noGrp="1"/>
          </p:cNvSpPr>
          <p:nvPr>
            <p:ph type="body" idx="1"/>
          </p:nvPr>
        </p:nvSpPr>
        <p:spPr>
          <a:xfrm>
            <a:off x="812800" y="1270000"/>
            <a:ext cx="11671300" cy="8128000"/>
          </a:xfrm>
          <a:prstGeom prst="rect">
            <a:avLst/>
          </a:prstGeom>
        </p:spPr>
        <p:txBody>
          <a:bodyPr/>
          <a:lstStyle/>
          <a:p>
            <a:pPr lvl="0">
              <a:defRPr sz="1800">
                <a:solidFill>
                  <a:srgbClr val="000000"/>
                </a:solidFill>
                <a:uFillTx/>
              </a:defRPr>
            </a:pPr>
            <a:r>
              <a:rPr sz="2400">
                <a:uFill>
                  <a:solidFill/>
                </a:uFill>
              </a:rPr>
              <a:t>Use </a:t>
            </a:r>
            <a:r>
              <a:rPr sz="2400">
                <a:solidFill>
                  <a:srgbClr val="8D3124"/>
                </a:solidFill>
                <a:uFill>
                  <a:solidFill>
                    <a:srgbClr val="8D3124"/>
                  </a:solidFill>
                </a:uFill>
              </a:rPr>
              <a:t>two</a:t>
            </a:r>
            <a:r>
              <a:rPr sz="2400">
                <a:uFill>
                  <a:solidFill/>
                </a:uFill>
              </a:rPr>
              <a:t> partitioning items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partition into three subarrays:</a:t>
            </a:r>
          </a:p>
          <a:p>
            <a:pPr lvl="1">
              <a:defRPr sz="1800">
                <a:uFillTx/>
              </a:defRPr>
            </a:pPr>
            <a:r>
              <a:rPr sz="2400">
                <a:uFill>
                  <a:solidFill/>
                </a:uFill>
              </a:rPr>
              <a:t>Keys less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1">
              <a:defRPr sz="1800">
                <a:uFillTx/>
              </a:defRPr>
            </a:pPr>
            <a:r>
              <a:rPr sz="2400">
                <a:uFill>
                  <a:solidFill/>
                </a:uFill>
              </a:rPr>
              <a:t>Keys greater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0">
              <a:defRPr sz="1800">
                <a:solidFill>
                  <a:srgbClr val="000000"/>
                </a:solidFill>
                <a:uFillTx/>
              </a:defRPr>
            </a:pP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r>
              <a:rPr sz="2400">
                <a:solidFill>
                  <a:srgbClr val="005493"/>
                </a:solidFill>
                <a:uFill>
                  <a:solidFill>
                    <a:srgbClr val="0048AA"/>
                  </a:solidFill>
                </a:uFill>
              </a:rPr>
              <a:t>Now widely used.  </a:t>
            </a:r>
            <a:r>
              <a:rPr sz="2400">
                <a:uFill>
                  <a:solidFill/>
                </a:uFill>
              </a:rPr>
              <a:t>Java 7, Python unstable sort, …</a:t>
            </a:r>
          </a:p>
        </p:txBody>
      </p:sp>
      <p:graphicFrame>
        <p:nvGraphicFramePr>
          <p:cNvPr id="914" name="Table 914"/>
          <p:cNvGraphicFramePr/>
          <p:nvPr/>
        </p:nvGraphicFramePr>
        <p:xfrm>
          <a:off x="1270000" y="4089400"/>
          <a:ext cx="10464796" cy="685800"/>
        </p:xfrm>
        <a:graphic>
          <a:graphicData uri="http://schemas.openxmlformats.org/drawingml/2006/table">
            <a:tbl>
              <a:tblPr>
                <a:tableStyleId>{8F44A2F1-9E1F-4B54-A3A2-5F16C0AD49E2}</a:tableStyleId>
              </a:tblPr>
              <a:tblGrid>
                <a:gridCol w="2989942">
                  <a:extLst>
                    <a:ext uri="{9D8B030D-6E8A-4147-A177-3AD203B41FA5}">
                      <a16:colId xmlns:a16="http://schemas.microsoft.com/office/drawing/2014/main" val="20000"/>
                    </a:ext>
                  </a:extLst>
                </a:gridCol>
                <a:gridCol w="747485">
                  <a:extLst>
                    <a:ext uri="{9D8B030D-6E8A-4147-A177-3AD203B41FA5}">
                      <a16:colId xmlns:a16="http://schemas.microsoft.com/office/drawing/2014/main" val="20001"/>
                    </a:ext>
                  </a:extLst>
                </a:gridCol>
                <a:gridCol w="2989942">
                  <a:extLst>
                    <a:ext uri="{9D8B030D-6E8A-4147-A177-3AD203B41FA5}">
                      <a16:colId xmlns:a16="http://schemas.microsoft.com/office/drawing/2014/main" val="20002"/>
                    </a:ext>
                  </a:extLst>
                </a:gridCol>
                <a:gridCol w="747485">
                  <a:extLst>
                    <a:ext uri="{9D8B030D-6E8A-4147-A177-3AD203B41FA5}">
                      <a16:colId xmlns:a16="http://schemas.microsoft.com/office/drawing/2014/main" val="20003"/>
                    </a:ext>
                  </a:extLst>
                </a:gridCol>
                <a:gridCol w="2989942">
                  <a:extLst>
                    <a:ext uri="{9D8B030D-6E8A-4147-A177-3AD203B41FA5}">
                      <a16:colId xmlns:a16="http://schemas.microsoft.com/office/drawing/2014/main" val="20004"/>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917" name="Group 917"/>
          <p:cNvGrpSpPr/>
          <p:nvPr/>
        </p:nvGrpSpPr>
        <p:grpSpPr>
          <a:xfrm>
            <a:off x="1340908" y="4914900"/>
            <a:ext cx="417875" cy="635000"/>
            <a:chOff x="0" y="0"/>
            <a:chExt cx="417874" cy="635000"/>
          </a:xfrm>
        </p:grpSpPr>
        <p:sp>
          <p:nvSpPr>
            <p:cNvPr id="915" name="Shape 915"/>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916" name="Shape 916"/>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920" name="Group 920"/>
          <p:cNvGrpSpPr/>
          <p:nvPr/>
        </p:nvGrpSpPr>
        <p:grpSpPr>
          <a:xfrm>
            <a:off x="11121026" y="4914900"/>
            <a:ext cx="417875" cy="635000"/>
            <a:chOff x="0" y="0"/>
            <a:chExt cx="417874" cy="635000"/>
          </a:xfrm>
        </p:grpSpPr>
        <p:sp>
          <p:nvSpPr>
            <p:cNvPr id="918" name="Shape 91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19" name="Shape 919"/>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923" name="Group 923"/>
          <p:cNvGrpSpPr/>
          <p:nvPr/>
        </p:nvGrpSpPr>
        <p:grpSpPr>
          <a:xfrm>
            <a:off x="4390026" y="4914900"/>
            <a:ext cx="417875" cy="635000"/>
            <a:chOff x="0" y="0"/>
            <a:chExt cx="417874" cy="635000"/>
          </a:xfrm>
        </p:grpSpPr>
        <p:sp>
          <p:nvSpPr>
            <p:cNvPr id="921" name="Shape 921"/>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22" name="Shape 922"/>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lt</a:t>
              </a:r>
            </a:p>
          </p:txBody>
        </p:sp>
      </p:grpSp>
      <p:grpSp>
        <p:nvGrpSpPr>
          <p:cNvPr id="926" name="Group 926"/>
          <p:cNvGrpSpPr/>
          <p:nvPr/>
        </p:nvGrpSpPr>
        <p:grpSpPr>
          <a:xfrm>
            <a:off x="8133071" y="4914900"/>
            <a:ext cx="417875" cy="635000"/>
            <a:chOff x="0" y="0"/>
            <a:chExt cx="417874" cy="635000"/>
          </a:xfrm>
        </p:grpSpPr>
        <p:sp>
          <p:nvSpPr>
            <p:cNvPr id="924" name="Shape 924"/>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25" name="Shape 925"/>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gt</a:t>
              </a:r>
            </a:p>
          </p:txBody>
        </p:sp>
      </p:gr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94</a:t>
            </a:fld>
            <a:endParaRPr sz="1200">
              <a:uFill>
                <a:solidFill/>
              </a:uFill>
            </a:endParaRPr>
          </a:p>
        </p:txBody>
      </p:sp>
      <p:sp>
        <p:nvSpPr>
          <p:cNvPr id="931" name="Shape 931"/>
          <p:cNvSpPr>
            <a:spLocks noGrp="1"/>
          </p:cNvSpPr>
          <p:nvPr>
            <p:ph type="title"/>
          </p:nvPr>
        </p:nvSpPr>
        <p:spPr>
          <a:prstGeom prst="rect">
            <a:avLst/>
          </a:prstGeom>
        </p:spPr>
        <p:txBody>
          <a:bodyPr/>
          <a:lstStyle/>
          <a:p>
            <a:pPr lvl="0">
              <a:defRPr sz="1800">
                <a:uFillTx/>
              </a:defRPr>
            </a:pPr>
            <a:r>
              <a:rPr sz="2800">
                <a:uFill>
                  <a:solidFill/>
                </a:uFill>
              </a:rPr>
              <a:t>Three-pivot quicksort</a:t>
            </a:r>
          </a:p>
        </p:txBody>
      </p:sp>
      <p:sp>
        <p:nvSpPr>
          <p:cNvPr id="932" name="Shape 932"/>
          <p:cNvSpPr>
            <a:spLocks noGrp="1"/>
          </p:cNvSpPr>
          <p:nvPr>
            <p:ph type="body" idx="1"/>
          </p:nvPr>
        </p:nvSpPr>
        <p:spPr>
          <a:xfrm>
            <a:off x="812800" y="1270000"/>
            <a:ext cx="11671300" cy="8128000"/>
          </a:xfrm>
          <a:prstGeom prst="rect">
            <a:avLst/>
          </a:prstGeom>
        </p:spPr>
        <p:txBody>
          <a:bodyPr/>
          <a:lstStyle/>
          <a:p>
            <a:pPr lvl="0">
              <a:defRPr sz="1800">
                <a:solidFill>
                  <a:srgbClr val="000000"/>
                </a:solidFill>
                <a:uFillTx/>
              </a:defRPr>
            </a:pPr>
            <a:r>
              <a:rPr sz="2400">
                <a:uFill>
                  <a:solidFill/>
                </a:uFill>
              </a:rPr>
              <a:t>Use </a:t>
            </a:r>
            <a:r>
              <a:rPr sz="2400">
                <a:solidFill>
                  <a:srgbClr val="8D3124"/>
                </a:solidFill>
                <a:uFill>
                  <a:solidFill>
                    <a:srgbClr val="8D3124"/>
                  </a:solidFill>
                </a:uFill>
              </a:rPr>
              <a:t>three</a:t>
            </a:r>
            <a:r>
              <a:rPr sz="2400">
                <a:uFill>
                  <a:solidFill/>
                </a:uFill>
              </a:rPr>
              <a:t> partitioning items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r>
              <a:rPr sz="2400">
                <a:uFill>
                  <a:solidFill/>
                </a:uFill>
              </a:rPr>
              <a:t> and partition into four subarrays:</a:t>
            </a:r>
          </a:p>
          <a:p>
            <a:pPr lvl="1">
              <a:defRPr sz="1800">
                <a:uFillTx/>
              </a:defRPr>
            </a:pPr>
            <a:r>
              <a:rPr sz="2400">
                <a:uFill>
                  <a:solidFill/>
                </a:uFill>
              </a:rPr>
              <a:t>Keys less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a:t>
            </a:r>
          </a:p>
          <a:p>
            <a:pPr lvl="1">
              <a:defRPr sz="1800">
                <a:uFillTx/>
              </a:defRPr>
            </a:pPr>
            <a:r>
              <a:rPr sz="2400">
                <a:uFill>
                  <a:solidFill/>
                </a:uFill>
              </a:rPr>
              <a:t>Keys between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r>
              <a:rPr sz="2400">
                <a:uFill>
                  <a:solidFill/>
                </a:uFill>
              </a:rPr>
              <a:t> and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r>
              <a:rPr sz="2400">
                <a:uFill>
                  <a:solidFill/>
                </a:uFill>
              </a:rPr>
              <a:t>.</a:t>
            </a:r>
          </a:p>
          <a:p>
            <a:pPr lvl="1">
              <a:defRPr sz="1800">
                <a:uFillTx/>
              </a:defRPr>
            </a:pPr>
            <a:r>
              <a:rPr sz="2400">
                <a:uFill>
                  <a:solidFill/>
                </a:uFill>
              </a:rPr>
              <a:t>Keys greater than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r>
              <a:rPr sz="2400">
                <a:uFill>
                  <a:solidFill/>
                </a:uFill>
              </a:rPr>
              <a:t>.</a:t>
            </a:r>
          </a:p>
        </p:txBody>
      </p:sp>
      <p:grpSp>
        <p:nvGrpSpPr>
          <p:cNvPr id="935" name="Group 935"/>
          <p:cNvGrpSpPr/>
          <p:nvPr/>
        </p:nvGrpSpPr>
        <p:grpSpPr>
          <a:xfrm>
            <a:off x="2382577" y="6223000"/>
            <a:ext cx="7713923" cy="2997200"/>
            <a:chOff x="0" y="0"/>
            <a:chExt cx="7713922" cy="2997200"/>
          </a:xfrm>
        </p:grpSpPr>
        <p:sp>
          <p:nvSpPr>
            <p:cNvPr id="933" name="Shape 933"/>
            <p:cNvSpPr/>
            <p:nvPr/>
          </p:nvSpPr>
          <p:spPr>
            <a:xfrm>
              <a:off x="5022" y="0"/>
              <a:ext cx="7708901" cy="2997200"/>
            </a:xfrm>
            <a:prstGeom prst="rect">
              <a:avLst/>
            </a:prstGeom>
            <a:solidFill>
              <a:srgbClr val="FFFFFF"/>
            </a:solidFill>
            <a:ln w="12700" cap="flat">
              <a:noFill/>
              <a:round/>
            </a:ln>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pic>
          <p:nvPicPr>
            <p:cNvPr id="934" name="multi-pivot.pdf"/>
            <p:cNvPicPr/>
            <p:nvPr/>
          </p:nvPicPr>
          <p:blipFill>
            <a:blip r:embed="rId2">
              <a:extLst/>
            </a:blip>
            <a:srcRect l="8496" t="10606" r="8333" b="67045"/>
            <a:stretch>
              <a:fillRect/>
            </a:stretch>
          </p:blipFill>
          <p:spPr>
            <a:xfrm>
              <a:off x="0" y="88900"/>
              <a:ext cx="7523423" cy="2616200"/>
            </a:xfrm>
            <a:prstGeom prst="rect">
              <a:avLst/>
            </a:prstGeom>
            <a:ln w="12700" cap="flat">
              <a:noFill/>
              <a:round/>
            </a:ln>
            <a:effectLst/>
          </p:spPr>
        </p:pic>
      </p:grpSp>
      <p:graphicFrame>
        <p:nvGraphicFramePr>
          <p:cNvPr id="936" name="Table 936"/>
          <p:cNvGraphicFramePr/>
          <p:nvPr/>
        </p:nvGraphicFramePr>
        <p:xfrm>
          <a:off x="1270000" y="4089400"/>
          <a:ext cx="10464797" cy="685800"/>
        </p:xfrm>
        <a:graphic>
          <a:graphicData uri="http://schemas.openxmlformats.org/drawingml/2006/table">
            <a:tbl>
              <a:tblPr>
                <a:tableStyleId>{8F44A2F1-9E1F-4B54-A3A2-5F16C0AD49E2}</a:tableStyleId>
              </a:tblPr>
              <a:tblGrid>
                <a:gridCol w="1692455">
                  <a:extLst>
                    <a:ext uri="{9D8B030D-6E8A-4147-A177-3AD203B41FA5}">
                      <a16:colId xmlns:a16="http://schemas.microsoft.com/office/drawing/2014/main" val="20000"/>
                    </a:ext>
                  </a:extLst>
                </a:gridCol>
                <a:gridCol w="697653">
                  <a:extLst>
                    <a:ext uri="{9D8B030D-6E8A-4147-A177-3AD203B41FA5}">
                      <a16:colId xmlns:a16="http://schemas.microsoft.com/office/drawing/2014/main" val="20001"/>
                    </a:ext>
                  </a:extLst>
                </a:gridCol>
                <a:gridCol w="2493464">
                  <a:extLst>
                    <a:ext uri="{9D8B030D-6E8A-4147-A177-3AD203B41FA5}">
                      <a16:colId xmlns:a16="http://schemas.microsoft.com/office/drawing/2014/main" val="20002"/>
                    </a:ext>
                  </a:extLst>
                </a:gridCol>
                <a:gridCol w="697653">
                  <a:extLst>
                    <a:ext uri="{9D8B030D-6E8A-4147-A177-3AD203B41FA5}">
                      <a16:colId xmlns:a16="http://schemas.microsoft.com/office/drawing/2014/main" val="20003"/>
                    </a:ext>
                  </a:extLst>
                </a:gridCol>
                <a:gridCol w="2493464">
                  <a:extLst>
                    <a:ext uri="{9D8B030D-6E8A-4147-A177-3AD203B41FA5}">
                      <a16:colId xmlns:a16="http://schemas.microsoft.com/office/drawing/2014/main" val="20004"/>
                    </a:ext>
                  </a:extLst>
                </a:gridCol>
                <a:gridCol w="697653">
                  <a:extLst>
                    <a:ext uri="{9D8B030D-6E8A-4147-A177-3AD203B41FA5}">
                      <a16:colId xmlns:a16="http://schemas.microsoft.com/office/drawing/2014/main" val="20005"/>
                    </a:ext>
                  </a:extLst>
                </a:gridCol>
                <a:gridCol w="1692455">
                  <a:extLst>
                    <a:ext uri="{9D8B030D-6E8A-4147-A177-3AD203B41FA5}">
                      <a16:colId xmlns:a16="http://schemas.microsoft.com/office/drawing/2014/main" val="20006"/>
                    </a:ext>
                  </a:extLst>
                </a:gridCol>
              </a:tblGrid>
              <a:tr h="685800">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&lt;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L w="28575">
                      <a:miter lim="400000"/>
                    </a:lnL>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1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2 </a:t>
                      </a:r>
                      <a:r>
                        <a:rPr sz="2400">
                          <a:uFill>
                            <a:solidFill/>
                          </a:uFill>
                          <a:latin typeface="Times Roman"/>
                          <a:ea typeface="Times Roman"/>
                          <a:cs typeface="Times Roman"/>
                          <a:sym typeface="Times Roman"/>
                        </a:rPr>
                        <a:t> and </a:t>
                      </a:r>
                      <a:r>
                        <a:rPr sz="2400" baseline="-5999">
                          <a:uFill>
                            <a:solidFill/>
                          </a:uFill>
                          <a:latin typeface="Times Roman"/>
                          <a:ea typeface="Times Roman"/>
                          <a:cs typeface="Times Roman"/>
                          <a:sym typeface="Times Roman"/>
                        </a:rPr>
                        <a:t> </a:t>
                      </a:r>
                      <a:r>
                        <a:rPr sz="2400">
                          <a:uFill>
                            <a:solidFill/>
                          </a:uFill>
                          <a:latin typeface="Times Roman"/>
                          <a:ea typeface="Times Roman"/>
                          <a:cs typeface="Times Roman"/>
                          <a:sym typeface="Times Roman"/>
                        </a:rPr>
                        <a: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p>
                  </a:txBody>
                  <a:tcPr marL="50800" marR="50800" marT="50800" marB="50800" anchor="ctr" horzOverflow="overflow">
                    <a:lnT w="28575">
                      <a:miter lim="400000"/>
                    </a:lnT>
                    <a:lnB w="28575">
                      <a:miter lim="400000"/>
                    </a:lnB>
                    <a:solidFill>
                      <a:srgbClr val="D5D5D5"/>
                    </a:solidFill>
                  </a:tcPr>
                </a:tc>
                <a:tc>
                  <a:txBody>
                    <a:bodyPr/>
                    <a:lstStyle/>
                    <a:p>
                      <a:pPr marL="58702" marR="58702" lvl="0" defTabSz="1295400">
                        <a:lnSpc>
                          <a:spcPct val="130000"/>
                        </a:lnSpc>
                        <a:defRPr sz="1800">
                          <a:uFillTx/>
                        </a:defRPr>
                      </a:pPr>
                      <a:r>
                        <a:rPr sz="2400">
                          <a:uFill>
                            <a:solidFill/>
                          </a:uFill>
                          <a:latin typeface="Times Roman"/>
                          <a:ea typeface="Times Roman"/>
                          <a:cs typeface="Times Roman"/>
                          <a:sym typeface="Times Roman"/>
                        </a:rPr>
                        <a:t>&gt;  </a:t>
                      </a:r>
                      <a:r>
                        <a:rPr sz="2400" i="1">
                          <a:uFill>
                            <a:solidFill/>
                          </a:uFill>
                          <a:latin typeface="Times Roman"/>
                          <a:ea typeface="Times Roman"/>
                          <a:cs typeface="Times Roman"/>
                          <a:sym typeface="Times Roman"/>
                        </a:rPr>
                        <a:t>p</a:t>
                      </a:r>
                      <a:r>
                        <a:rPr sz="2400" baseline="-5999">
                          <a:uFill>
                            <a:solidFill/>
                          </a:uFill>
                          <a:latin typeface="Times Roman"/>
                          <a:ea typeface="Times Roman"/>
                          <a:cs typeface="Times Roman"/>
                          <a:sym typeface="Times Roman"/>
                        </a:rPr>
                        <a:t>3</a:t>
                      </a:r>
                    </a:p>
                  </a:txBody>
                  <a:tcPr marL="50800" marR="50800" marT="50800" marB="50800" anchor="ctr" horzOverflow="overflow">
                    <a:lnR w="28575">
                      <a:miter lim="400000"/>
                    </a:lnR>
                    <a:lnT w="28575">
                      <a:miter lim="400000"/>
                    </a:lnT>
                    <a:lnB w="28575">
                      <a:miter lim="400000"/>
                    </a:lnB>
                    <a:solidFill>
                      <a:srgbClr val="D5D5D5"/>
                    </a:solidFill>
                  </a:tcPr>
                </a:tc>
                <a:extLst>
                  <a:ext uri="{0D108BD9-81ED-4DB2-BD59-A6C34878D82A}">
                    <a16:rowId xmlns:a16="http://schemas.microsoft.com/office/drawing/2014/main" val="10000"/>
                  </a:ext>
                </a:extLst>
              </a:tr>
            </a:tbl>
          </a:graphicData>
        </a:graphic>
      </p:graphicFrame>
      <p:grpSp>
        <p:nvGrpSpPr>
          <p:cNvPr id="939" name="Group 939"/>
          <p:cNvGrpSpPr/>
          <p:nvPr/>
        </p:nvGrpSpPr>
        <p:grpSpPr>
          <a:xfrm>
            <a:off x="1340908" y="4914900"/>
            <a:ext cx="417875" cy="635000"/>
            <a:chOff x="0" y="0"/>
            <a:chExt cx="417874" cy="635000"/>
          </a:xfrm>
        </p:grpSpPr>
        <p:sp>
          <p:nvSpPr>
            <p:cNvPr id="937" name="Shape 937"/>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lo</a:t>
              </a:r>
            </a:p>
          </p:txBody>
        </p:sp>
        <p:sp>
          <p:nvSpPr>
            <p:cNvPr id="938" name="Shape 938"/>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grpSp>
        <p:nvGrpSpPr>
          <p:cNvPr id="942" name="Group 942"/>
          <p:cNvGrpSpPr/>
          <p:nvPr/>
        </p:nvGrpSpPr>
        <p:grpSpPr>
          <a:xfrm>
            <a:off x="11121026" y="4914900"/>
            <a:ext cx="417875" cy="635000"/>
            <a:chOff x="0" y="0"/>
            <a:chExt cx="417874" cy="635000"/>
          </a:xfrm>
        </p:grpSpPr>
        <p:sp>
          <p:nvSpPr>
            <p:cNvPr id="940" name="Shape 940"/>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41" name="Shape 941"/>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hi</a:t>
              </a:r>
            </a:p>
          </p:txBody>
        </p:sp>
      </p:grpSp>
      <p:grpSp>
        <p:nvGrpSpPr>
          <p:cNvPr id="945" name="Group 945"/>
          <p:cNvGrpSpPr/>
          <p:nvPr/>
        </p:nvGrpSpPr>
        <p:grpSpPr>
          <a:xfrm>
            <a:off x="3031126" y="4914900"/>
            <a:ext cx="417875" cy="635000"/>
            <a:chOff x="0" y="0"/>
            <a:chExt cx="417874" cy="635000"/>
          </a:xfrm>
        </p:grpSpPr>
        <p:sp>
          <p:nvSpPr>
            <p:cNvPr id="943" name="Shape 943"/>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44" name="Shape 944"/>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a1</a:t>
              </a:r>
            </a:p>
          </p:txBody>
        </p:sp>
      </p:grpSp>
      <p:grpSp>
        <p:nvGrpSpPr>
          <p:cNvPr id="948" name="Group 948"/>
          <p:cNvGrpSpPr/>
          <p:nvPr/>
        </p:nvGrpSpPr>
        <p:grpSpPr>
          <a:xfrm>
            <a:off x="9453871" y="4914900"/>
            <a:ext cx="417875" cy="635000"/>
            <a:chOff x="0" y="0"/>
            <a:chExt cx="417874" cy="635000"/>
          </a:xfrm>
        </p:grpSpPr>
        <p:sp>
          <p:nvSpPr>
            <p:cNvPr id="946" name="Shape 946"/>
            <p:cNvSpPr/>
            <p:nvPr/>
          </p:nvSpPr>
          <p:spPr>
            <a:xfrm flipH="1">
              <a:off x="246482"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47" name="Shape 947"/>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a3</a:t>
              </a:r>
            </a:p>
          </p:txBody>
        </p:sp>
      </p:grpSp>
      <p:grpSp>
        <p:nvGrpSpPr>
          <p:cNvPr id="951" name="Group 951"/>
          <p:cNvGrpSpPr/>
          <p:nvPr/>
        </p:nvGrpSpPr>
        <p:grpSpPr>
          <a:xfrm>
            <a:off x="6248290" y="4914900"/>
            <a:ext cx="417875" cy="635000"/>
            <a:chOff x="0" y="0"/>
            <a:chExt cx="417874" cy="635000"/>
          </a:xfrm>
        </p:grpSpPr>
        <p:sp>
          <p:nvSpPr>
            <p:cNvPr id="949" name="Shape 949"/>
            <p:cNvSpPr/>
            <p:nvPr/>
          </p:nvSpPr>
          <p:spPr>
            <a:xfrm flipH="1">
              <a:off x="246481" y="0"/>
              <a:ext cx="1" cy="254000"/>
            </a:xfrm>
            <a:prstGeom prst="line">
              <a:avLst/>
            </a:prstGeom>
            <a:noFill/>
            <a:ln w="25400" cap="flat">
              <a:solidFill>
                <a:srgbClr val="000000"/>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50" name="Shape 950"/>
            <p:cNvSpPr/>
            <p:nvPr/>
          </p:nvSpPr>
          <p:spPr>
            <a:xfrm>
              <a:off x="0" y="304800"/>
              <a:ext cx="417875" cy="3302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a:solidFill>
                    <a:srgbClr val="000000"/>
                  </a:solidFill>
                  <a:uFill>
                    <a:solidFill>
                      <a:srgbClr val="000000"/>
                    </a:solidFill>
                  </a:uFill>
                  <a:latin typeface="Lucida Sans Typewriter Regular"/>
                  <a:ea typeface="Lucida Sans Typewriter Regular"/>
                  <a:cs typeface="Lucida Sans Typewriter Regular"/>
                  <a:sym typeface="Lucida Sans Typewriter Regular"/>
                </a:defRPr>
              </a:lvl1pPr>
            </a:lstStyle>
            <a:p>
              <a:pPr lvl="0">
                <a:defRPr sz="1800">
                  <a:uFillTx/>
                </a:defRPr>
              </a:pPr>
              <a:r>
                <a:rPr sz="1600">
                  <a:uFill>
                    <a:solidFill/>
                  </a:uFill>
                </a:rPr>
                <a:t>a2</a:t>
              </a:r>
            </a:p>
          </p:txBody>
        </p:sp>
      </p:gr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95</a:t>
            </a:fld>
            <a:endParaRPr sz="1200">
              <a:uFill>
                <a:solidFill/>
              </a:uFill>
            </a:endParaRPr>
          </a:p>
        </p:txBody>
      </p:sp>
      <p:sp>
        <p:nvSpPr>
          <p:cNvPr id="954" name="Shape 954"/>
          <p:cNvSpPr>
            <a:spLocks noGrp="1"/>
          </p:cNvSpPr>
          <p:nvPr>
            <p:ph type="title"/>
          </p:nvPr>
        </p:nvSpPr>
        <p:spPr>
          <a:prstGeom prst="rect">
            <a:avLst/>
          </a:prstGeom>
        </p:spPr>
        <p:txBody>
          <a:bodyPr/>
          <a:lstStyle/>
          <a:p>
            <a:pPr lvl="0">
              <a:defRPr sz="1800">
                <a:uFillTx/>
              </a:defRPr>
            </a:pPr>
            <a:r>
              <a:rPr sz="2800">
                <a:uFill>
                  <a:solidFill/>
                </a:uFill>
              </a:rPr>
              <a:t>Performance</a:t>
            </a:r>
          </a:p>
        </p:txBody>
      </p:sp>
      <p:sp>
        <p:nvSpPr>
          <p:cNvPr id="955" name="Shape 955"/>
          <p:cNvSpPr>
            <a:spLocks noGrp="1"/>
          </p:cNvSpPr>
          <p:nvPr>
            <p:ph type="body" idx="1"/>
          </p:nvPr>
        </p:nvSpPr>
        <p:spPr>
          <a:prstGeom prst="rect">
            <a:avLst/>
          </a:prstGeom>
        </p:spPr>
        <p:txBody>
          <a:bodyPr/>
          <a:lstStyle/>
          <a:p>
            <a:pPr lvl="0">
              <a:defRPr sz="1800">
                <a:solidFill>
                  <a:srgbClr val="000000"/>
                </a:solidFill>
                <a:uFillTx/>
              </a:defRPr>
            </a:pPr>
            <a:r>
              <a:rPr sz="2400" dirty="0">
                <a:solidFill>
                  <a:srgbClr val="005493"/>
                </a:solidFill>
                <a:uFill>
                  <a:solidFill>
                    <a:srgbClr val="0048AA"/>
                  </a:solidFill>
                </a:uFill>
              </a:rPr>
              <a:t>Q.  </a:t>
            </a:r>
            <a:r>
              <a:rPr sz="2400" dirty="0">
                <a:uFill>
                  <a:solidFill/>
                </a:uFill>
              </a:rPr>
              <a:t>Why do 2-pivot (and 3-pivot) quicksort perform better than 1-pivot?</a:t>
            </a:r>
            <a:endParaRPr sz="2400" dirty="0">
              <a:solidFill>
                <a:srgbClr val="005493"/>
              </a:solidFill>
              <a:uFill>
                <a:solidFill>
                  <a:srgbClr val="0048AA"/>
                </a:solidFill>
              </a:uFill>
            </a:endParaRPr>
          </a:p>
          <a:p>
            <a:pPr lvl="0">
              <a:defRPr sz="1800">
                <a:solidFill>
                  <a:srgbClr val="000000"/>
                </a:solidFill>
                <a:uFillTx/>
              </a:defRPr>
            </a:pPr>
            <a:r>
              <a:rPr sz="2400" dirty="0">
                <a:solidFill>
                  <a:srgbClr val="005493"/>
                </a:solidFill>
                <a:uFill>
                  <a:solidFill>
                    <a:srgbClr val="0048AA"/>
                  </a:solidFill>
                </a:uFill>
              </a:rPr>
              <a:t>A.  </a:t>
            </a:r>
            <a:r>
              <a:rPr sz="2400" dirty="0">
                <a:uFill>
                  <a:solidFill/>
                </a:uFill>
              </a:rPr>
              <a:t>Fewer compares?</a:t>
            </a:r>
          </a:p>
          <a:p>
            <a:pPr lvl="0">
              <a:defRPr sz="1800">
                <a:solidFill>
                  <a:srgbClr val="000000"/>
                </a:solidFill>
                <a:uFillTx/>
              </a:defRPr>
            </a:pPr>
            <a:r>
              <a:rPr sz="2400" dirty="0">
                <a:solidFill>
                  <a:srgbClr val="005493"/>
                </a:solidFill>
                <a:uFill>
                  <a:solidFill>
                    <a:srgbClr val="0048AA"/>
                  </a:solidFill>
                </a:uFill>
              </a:rPr>
              <a:t>A.  </a:t>
            </a:r>
            <a:r>
              <a:rPr sz="2400" dirty="0">
                <a:uFill>
                  <a:solidFill/>
                </a:uFill>
              </a:rPr>
              <a:t>Fewer exchanges?</a:t>
            </a:r>
          </a:p>
          <a:p>
            <a:pPr lvl="0">
              <a:defRPr sz="1800">
                <a:solidFill>
                  <a:srgbClr val="000000"/>
                </a:solidFill>
                <a:uFillTx/>
              </a:defRPr>
            </a:pPr>
            <a:r>
              <a:rPr sz="2400" dirty="0">
                <a:solidFill>
                  <a:srgbClr val="005493"/>
                </a:solidFill>
                <a:uFill>
                  <a:solidFill>
                    <a:srgbClr val="0048AA"/>
                  </a:solidFill>
                </a:uFill>
              </a:rPr>
              <a:t>A.  </a:t>
            </a:r>
            <a:r>
              <a:rPr sz="2400" dirty="0">
                <a:uFill>
                  <a:solidFill/>
                </a:uFill>
              </a:rPr>
              <a:t>Fewer </a:t>
            </a:r>
            <a:r>
              <a:rPr sz="2400" dirty="0">
                <a:solidFill>
                  <a:srgbClr val="8D3124"/>
                </a:solidFill>
                <a:uFill>
                  <a:solidFill>
                    <a:srgbClr val="8D3124"/>
                  </a:solidFill>
                </a:uFill>
              </a:rPr>
              <a:t>cache misses</a:t>
            </a:r>
            <a:r>
              <a:rPr sz="2400" dirty="0">
                <a:uFill>
                  <a:solidFill/>
                </a:uFill>
              </a:rPr>
              <a:t>.</a:t>
            </a: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br>
              <a:rPr sz="2400" dirty="0">
                <a:uFill>
                  <a:solidFill/>
                </a:uFill>
              </a:rPr>
            </a:br>
            <a:endParaRPr sz="2400" dirty="0">
              <a:uFill>
                <a:solidFill/>
              </a:uFill>
            </a:endParaRPr>
          </a:p>
          <a:p>
            <a:pPr lvl="0">
              <a:defRPr sz="1800">
                <a:solidFill>
                  <a:srgbClr val="000000"/>
                </a:solidFill>
                <a:uFillTx/>
              </a:defRPr>
            </a:pPr>
            <a:r>
              <a:rPr sz="2400" dirty="0">
                <a:solidFill>
                  <a:srgbClr val="005493"/>
                </a:solidFill>
                <a:uFill>
                  <a:solidFill>
                    <a:srgbClr val="0048AA"/>
                  </a:solidFill>
                </a:uFill>
              </a:rPr>
              <a:t>Bottom line.  </a:t>
            </a:r>
            <a:r>
              <a:rPr sz="2400" dirty="0">
                <a:uFill>
                  <a:solidFill/>
                </a:uFill>
              </a:rPr>
              <a:t>Caching can have a significant impact on performance.</a:t>
            </a:r>
          </a:p>
        </p:txBody>
      </p:sp>
      <p:graphicFrame>
        <p:nvGraphicFramePr>
          <p:cNvPr id="956" name="Table 956"/>
          <p:cNvGraphicFramePr/>
          <p:nvPr/>
        </p:nvGraphicFramePr>
        <p:xfrm>
          <a:off x="1488917" y="4002616"/>
          <a:ext cx="9537698" cy="3467100"/>
        </p:xfrm>
        <a:graphic>
          <a:graphicData uri="http://schemas.openxmlformats.org/drawingml/2006/table">
            <a:tbl>
              <a:tblPr firstRow="1">
                <a:tableStyleId>{8F44A2F1-9E1F-4B54-A3A2-5F16C0AD49E2}</a:tableStyleId>
              </a:tblPr>
              <a:tblGrid>
                <a:gridCol w="3025871">
                  <a:extLst>
                    <a:ext uri="{9D8B030D-6E8A-4147-A177-3AD203B41FA5}">
                      <a16:colId xmlns:a16="http://schemas.microsoft.com/office/drawing/2014/main" val="20000"/>
                    </a:ext>
                  </a:extLst>
                </a:gridCol>
                <a:gridCol w="2170609">
                  <a:extLst>
                    <a:ext uri="{9D8B030D-6E8A-4147-A177-3AD203B41FA5}">
                      <a16:colId xmlns:a16="http://schemas.microsoft.com/office/drawing/2014/main" val="20001"/>
                    </a:ext>
                  </a:extLst>
                </a:gridCol>
                <a:gridCol w="2170609">
                  <a:extLst>
                    <a:ext uri="{9D8B030D-6E8A-4147-A177-3AD203B41FA5}">
                      <a16:colId xmlns:a16="http://schemas.microsoft.com/office/drawing/2014/main" val="20002"/>
                    </a:ext>
                  </a:extLst>
                </a:gridCol>
                <a:gridCol w="2170609">
                  <a:extLst>
                    <a:ext uri="{9D8B030D-6E8A-4147-A177-3AD203B41FA5}">
                      <a16:colId xmlns:a16="http://schemas.microsoft.com/office/drawing/2014/main" val="20003"/>
                    </a:ext>
                  </a:extLst>
                </a:gridCol>
              </a:tblGrid>
              <a:tr h="693420">
                <a:tc>
                  <a:txBody>
                    <a:bodyPr/>
                    <a:lstStyle/>
                    <a:p>
                      <a:pPr marL="58702" marR="58702" lvl="0" defTabSz="1295400">
                        <a:lnSpc>
                          <a:spcPct val="130000"/>
                        </a:lnSpc>
                        <a:defRPr sz="1800">
                          <a:solidFill>
                            <a:srgbClr val="000000"/>
                          </a:solidFill>
                          <a:uFillTx/>
                        </a:defRPr>
                      </a:pPr>
                      <a:r>
                        <a:rPr>
                          <a:solidFill>
                            <a:srgbClr val="FFFFFF"/>
                          </a:solidFill>
                          <a:uFill>
                            <a:solidFill/>
                          </a:uFill>
                        </a:rPr>
                        <a:t>partitioning</a:t>
                      </a:r>
                    </a:p>
                  </a:txBody>
                  <a:tcPr marL="50800" marR="50800" marT="50800" marB="50800" anchor="ctr" horzOverflow="overflow">
                    <a:lnL w="28575">
                      <a:miter lim="400000"/>
                    </a:lnL>
                  </a:tcPr>
                </a:tc>
                <a:tc>
                  <a:txBody>
                    <a:bodyPr/>
                    <a:lstStyle/>
                    <a:p>
                      <a:pPr marL="58702" marR="58702" lvl="0" defTabSz="1295400">
                        <a:lnSpc>
                          <a:spcPct val="130000"/>
                        </a:lnSpc>
                        <a:defRPr sz="1800">
                          <a:solidFill>
                            <a:srgbClr val="000000"/>
                          </a:solidFill>
                          <a:uFillTx/>
                        </a:defRPr>
                      </a:pPr>
                      <a:r>
                        <a:rPr>
                          <a:solidFill>
                            <a:srgbClr val="FFFFFF"/>
                          </a:solidFill>
                          <a:uFill>
                            <a:solidFill/>
                          </a:uFill>
                        </a:rPr>
                        <a:t>compares</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exchanges</a:t>
                      </a:r>
                    </a:p>
                  </a:txBody>
                  <a:tcPr marL="50800" marR="50800" marT="50800" marB="50800" anchor="ctr" horzOverflow="overflow"/>
                </a:tc>
                <a:tc>
                  <a:txBody>
                    <a:bodyPr/>
                    <a:lstStyle/>
                    <a:p>
                      <a:pPr marL="58702" marR="58702" lvl="0" defTabSz="1295400">
                        <a:lnSpc>
                          <a:spcPct val="130000"/>
                        </a:lnSpc>
                        <a:defRPr sz="1800">
                          <a:solidFill>
                            <a:srgbClr val="000000"/>
                          </a:solidFill>
                          <a:uFillTx/>
                        </a:defRPr>
                      </a:pPr>
                      <a:r>
                        <a:rPr>
                          <a:solidFill>
                            <a:srgbClr val="FFFFFF"/>
                          </a:solidFill>
                          <a:uFill>
                            <a:solidFill/>
                          </a:uFill>
                        </a:rPr>
                        <a:t>cache misses</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1-pivot</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2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0.333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tcPr>
                </a:tc>
                <a:extLst>
                  <a:ext uri="{0D108BD9-81ED-4DB2-BD59-A6C34878D82A}">
                    <a16:rowId xmlns:a16="http://schemas.microsoft.com/office/drawing/2014/main" val="10001"/>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median-of-3</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1.714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0.343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tcPr>
                </a:tc>
                <a:extLst>
                  <a:ext uri="{0D108BD9-81ED-4DB2-BD59-A6C34878D82A}">
                    <a16:rowId xmlns:a16="http://schemas.microsoft.com/office/drawing/2014/main" val="10002"/>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2-pivot</a:t>
                      </a:r>
                    </a:p>
                  </a:txBody>
                  <a:tcPr marL="50800" marR="50800" marT="50800" marB="50800" anchor="ctr" horzOverflow="overflow">
                    <a:lnL w="28575">
                      <a:miter lim="400000"/>
                    </a:lnL>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1.9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0.6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tcPr>
                </a:tc>
                <a:extLst>
                  <a:ext uri="{0D108BD9-81ED-4DB2-BD59-A6C34878D82A}">
                    <a16:rowId xmlns:a16="http://schemas.microsoft.com/office/drawing/2014/main" val="10003"/>
                  </a:ext>
                </a:extLst>
              </a:tr>
              <a:tr h="693420">
                <a:tc>
                  <a:txBody>
                    <a:bodyPr/>
                    <a:lstStyle/>
                    <a:p>
                      <a:pPr marL="58702" marR="58702" lvl="0" defTabSz="1295400">
                        <a:lnSpc>
                          <a:spcPct val="130000"/>
                        </a:lnSpc>
                        <a:defRPr sz="1800">
                          <a:uFillTx/>
                        </a:defRPr>
                      </a:pPr>
                      <a:r>
                        <a:rPr b="1">
                          <a:uFill>
                            <a:solidFill/>
                          </a:uFill>
                          <a:latin typeface="Lucida Grande"/>
                          <a:ea typeface="Lucida Grande"/>
                          <a:cs typeface="Lucida Grande"/>
                          <a:sym typeface="Lucida Grande"/>
                        </a:rPr>
                        <a:t>3-pivot</a:t>
                      </a:r>
                    </a:p>
                  </a:txBody>
                  <a:tcPr marL="50800" marR="50800" marT="50800" marB="50800" anchor="ctr" horzOverflow="overflow">
                    <a:lnL w="28575">
                      <a:miter lim="400000"/>
                    </a:lnL>
                    <a:lnB w="28575">
                      <a:miter lim="400000"/>
                    </a:lnB>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1.846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defTabSz="1295400">
                        <a:lnSpc>
                          <a:spcPct val="130000"/>
                        </a:lnSpc>
                        <a:defRPr sz="1800">
                          <a:uFillTx/>
                        </a:defRPr>
                      </a:pPr>
                      <a:r>
                        <a:rPr sz="2000">
                          <a:uFill>
                            <a:solidFill/>
                          </a:uFill>
                          <a:latin typeface="Times Roman"/>
                          <a:ea typeface="Times Roman"/>
                          <a:cs typeface="Times Roman"/>
                          <a:sym typeface="Times Roman"/>
                        </a:rPr>
                        <a:t>0.616 </a:t>
                      </a:r>
                      <a:r>
                        <a:rPr sz="2000" i="1">
                          <a:uFill>
                            <a:solidFill/>
                          </a:uFill>
                          <a:latin typeface="Times Roman"/>
                          <a:ea typeface="Times Roman"/>
                          <a:cs typeface="Times Roman"/>
                          <a:sym typeface="Times Roman"/>
                        </a:rPr>
                        <a:t>N</a:t>
                      </a:r>
                      <a:r>
                        <a:rPr sz="2000">
                          <a:uFill>
                            <a:solidFill/>
                          </a:uFill>
                          <a:latin typeface="Times Roman"/>
                          <a:ea typeface="Times Roman"/>
                          <a:cs typeface="Times Roman"/>
                          <a:sym typeface="Times Roman"/>
                        </a:rPr>
                        <a:t> ln </a:t>
                      </a:r>
                      <a:r>
                        <a:rPr sz="2000" i="1">
                          <a:uFill>
                            <a:solidFill/>
                          </a:uFill>
                          <a:latin typeface="Times Roman"/>
                          <a:ea typeface="Times Roman"/>
                          <a:cs typeface="Times Roman"/>
                          <a:sym typeface="Times Roman"/>
                        </a:rPr>
                        <a:t>N</a:t>
                      </a:r>
                    </a:p>
                  </a:txBody>
                  <a:tcPr marL="50800" marR="50800" marT="50800" marB="50800" anchor="ctr" horzOverflow="overflow">
                    <a:lnB w="28575">
                      <a:miter lim="400000"/>
                    </a:lnB>
                  </a:tcPr>
                </a:tc>
                <a:tc>
                  <a:txBody>
                    <a:bodyPr/>
                    <a:lstStyle/>
                    <a:p>
                      <a:pPr marL="58702" marR="58702" lvl="0" algn="l" defTabSz="1295400">
                        <a:lnSpc>
                          <a:spcPct val="130000"/>
                        </a:lnSpc>
                        <a:defRPr sz="2000">
                          <a:solidFill>
                            <a:srgbClr val="8D3124"/>
                          </a:solidFill>
                          <a:latin typeface="Times Roman"/>
                          <a:ea typeface="Times Roman"/>
                          <a:cs typeface="Times Roman"/>
                          <a:sym typeface="Times Roman"/>
                        </a:defRPr>
                      </a:pPr>
                      <a:endParaRP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4"/>
                  </a:ext>
                </a:extLst>
              </a:tr>
            </a:tbl>
          </a:graphicData>
        </a:graphic>
      </p:graphicFrame>
      <p:grpSp>
        <p:nvGrpSpPr>
          <p:cNvPr id="961" name="Group 961"/>
          <p:cNvGrpSpPr/>
          <p:nvPr/>
        </p:nvGrpSpPr>
        <p:grpSpPr>
          <a:xfrm>
            <a:off x="9118600" y="4855492"/>
            <a:ext cx="1409703" cy="2488633"/>
            <a:chOff x="152400" y="92992"/>
            <a:chExt cx="1409702" cy="2488631"/>
          </a:xfrm>
        </p:grpSpPr>
        <p:pic>
          <p:nvPicPr>
            <p:cNvPr id="957" name="droppedImage.pdf"/>
            <p:cNvPicPr/>
            <p:nvPr/>
          </p:nvPicPr>
          <p:blipFill>
            <a:blip r:embed="rId3">
              <a:extLst/>
            </a:blip>
            <a:srcRect/>
            <a:stretch>
              <a:fillRect/>
            </a:stretch>
          </p:blipFill>
          <p:spPr>
            <a:xfrm>
              <a:off x="518038" y="92992"/>
              <a:ext cx="1031877" cy="441382"/>
            </a:xfrm>
            <a:prstGeom prst="rect">
              <a:avLst/>
            </a:prstGeom>
            <a:ln w="12700" cap="flat">
              <a:noFill/>
              <a:round/>
            </a:ln>
            <a:effectLst/>
          </p:spPr>
        </p:pic>
        <p:pic>
          <p:nvPicPr>
            <p:cNvPr id="958" name="droppedImage.pdf"/>
            <p:cNvPicPr/>
            <p:nvPr/>
          </p:nvPicPr>
          <p:blipFill>
            <a:blip r:embed="rId4">
              <a:extLst/>
            </a:blip>
            <a:srcRect/>
            <a:stretch>
              <a:fillRect/>
            </a:stretch>
          </p:blipFill>
          <p:spPr>
            <a:xfrm>
              <a:off x="152400" y="765119"/>
              <a:ext cx="1401682" cy="441382"/>
            </a:xfrm>
            <a:prstGeom prst="rect">
              <a:avLst/>
            </a:prstGeom>
            <a:ln w="12700" cap="flat">
              <a:noFill/>
              <a:round/>
            </a:ln>
            <a:effectLst/>
          </p:spPr>
        </p:pic>
        <p:pic>
          <p:nvPicPr>
            <p:cNvPr id="959" name="droppedImage.pdf"/>
            <p:cNvPicPr/>
            <p:nvPr/>
          </p:nvPicPr>
          <p:blipFill>
            <a:blip r:embed="rId5">
              <a:extLst/>
            </a:blip>
            <a:srcRect/>
            <a:stretch>
              <a:fillRect/>
            </a:stretch>
          </p:blipFill>
          <p:spPr>
            <a:xfrm>
              <a:off x="375146" y="1494819"/>
              <a:ext cx="1186957" cy="441382"/>
            </a:xfrm>
            <a:prstGeom prst="rect">
              <a:avLst/>
            </a:prstGeom>
            <a:ln w="12700" cap="flat">
              <a:noFill/>
              <a:round/>
            </a:ln>
            <a:effectLst/>
          </p:spPr>
        </p:pic>
        <p:pic>
          <p:nvPicPr>
            <p:cNvPr id="960" name="droppedImage.pdf"/>
            <p:cNvPicPr/>
            <p:nvPr/>
          </p:nvPicPr>
          <p:blipFill>
            <a:blip r:embed="rId6">
              <a:extLst/>
            </a:blip>
            <a:srcRect/>
            <a:stretch>
              <a:fillRect/>
            </a:stretch>
          </p:blipFill>
          <p:spPr>
            <a:xfrm>
              <a:off x="156180" y="2140243"/>
              <a:ext cx="1401683" cy="441382"/>
            </a:xfrm>
            <a:prstGeom prst="rect">
              <a:avLst/>
            </a:prstGeom>
            <a:ln w="12700" cap="flat">
              <a:noFill/>
              <a:round/>
            </a:ln>
            <a:effectLst/>
          </p:spPr>
        </p:pic>
      </p:grpSp>
      <p:grpSp>
        <p:nvGrpSpPr>
          <p:cNvPr id="966" name="Group 966"/>
          <p:cNvGrpSpPr/>
          <p:nvPr/>
        </p:nvGrpSpPr>
        <p:grpSpPr>
          <a:xfrm>
            <a:off x="9017000" y="4927599"/>
            <a:ext cx="660401" cy="2362201"/>
            <a:chOff x="0" y="0"/>
            <a:chExt cx="660400" cy="2362200"/>
          </a:xfrm>
        </p:grpSpPr>
        <p:sp>
          <p:nvSpPr>
            <p:cNvPr id="962" name="Shape 962"/>
            <p:cNvSpPr/>
            <p:nvPr/>
          </p:nvSpPr>
          <p:spPr>
            <a:xfrm>
              <a:off x="342899" y="-1"/>
              <a:ext cx="317502"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963" name="Shape 963"/>
            <p:cNvSpPr/>
            <p:nvPr/>
          </p:nvSpPr>
          <p:spPr>
            <a:xfrm>
              <a:off x="0" y="685799"/>
              <a:ext cx="647701"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964" name="Shape 964"/>
            <p:cNvSpPr/>
            <p:nvPr/>
          </p:nvSpPr>
          <p:spPr>
            <a:xfrm>
              <a:off x="0" y="2044699"/>
              <a:ext cx="647701"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sp>
          <p:nvSpPr>
            <p:cNvPr id="965" name="Shape 965"/>
            <p:cNvSpPr/>
            <p:nvPr/>
          </p:nvSpPr>
          <p:spPr>
            <a:xfrm>
              <a:off x="215900" y="1422399"/>
              <a:ext cx="444500" cy="317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8D3124"/>
              </a:solidFill>
              <a:prstDash val="solid"/>
              <a:round/>
            </a:ln>
            <a:effectLst>
              <a:outerShdw blurRad="127000" dist="76200" dir="2700000" rotWithShape="0">
                <a:srgbClr val="000000">
                  <a:alpha val="75000"/>
                </a:srgbClr>
              </a:outerShdw>
            </a:effectLst>
          </p:spPr>
          <p:txBody>
            <a:bodyPr wrap="square" lIns="0" tIns="0" rIns="0" bIns="0" numCol="1" anchor="t">
              <a:noAutofit/>
            </a:bodyPr>
            <a:lstStyle/>
            <a:p>
              <a:pPr marL="7224" marR="7224" lvl="0">
                <a:lnSpc>
                  <a:spcPct val="120000"/>
                </a:lnSpc>
                <a:defRPr sz="2200">
                  <a:solidFill>
                    <a:srgbClr val="005493"/>
                  </a:solidFill>
                  <a:uFill>
                    <a:solidFill>
                      <a:srgbClr val="0048AA"/>
                    </a:solidFill>
                  </a:uFill>
                </a:defRPr>
              </a:pPr>
              <a:endParaRPr/>
            </a:p>
          </p:txBody>
        </p:sp>
      </p:grpSp>
      <p:sp>
        <p:nvSpPr>
          <p:cNvPr id="967" name="Shape 967"/>
          <p:cNvSpPr/>
          <p:nvPr/>
        </p:nvSpPr>
        <p:spPr>
          <a:xfrm flipV="1">
            <a:off x="1422399" y="2073817"/>
            <a:ext cx="2464876" cy="98"/>
          </a:xfrm>
          <a:prstGeom prst="line">
            <a:avLst/>
          </a:prstGeom>
          <a:ln w="25400">
            <a:solidFill>
              <a:srgbClr val="C64941"/>
            </a:solidFill>
            <a:custDash>
              <a:ds d="200000" sp="200000"/>
            </a:custDash>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68" name="Shape 968"/>
          <p:cNvSpPr/>
          <p:nvPr/>
        </p:nvSpPr>
        <p:spPr>
          <a:xfrm flipV="1">
            <a:off x="1397000" y="2565441"/>
            <a:ext cx="2636517" cy="116"/>
          </a:xfrm>
          <a:prstGeom prst="line">
            <a:avLst/>
          </a:prstGeom>
          <a:ln w="25400">
            <a:solidFill>
              <a:srgbClr val="C64941"/>
            </a:solidFill>
            <a:custDash>
              <a:ds d="200000" sp="200000"/>
            </a:custDash>
            <a:round/>
          </a:ln>
        </p:spPr>
        <p:txBody>
          <a:bodyPr lIns="0" tIns="0" rIns="0" bIns="0"/>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nvGrpSpPr>
          <p:cNvPr id="971" name="Group 971"/>
          <p:cNvGrpSpPr/>
          <p:nvPr/>
        </p:nvGrpSpPr>
        <p:grpSpPr>
          <a:xfrm>
            <a:off x="10274300" y="8051800"/>
            <a:ext cx="2171251" cy="698500"/>
            <a:chOff x="0" y="0"/>
            <a:chExt cx="2171250" cy="698499"/>
          </a:xfrm>
        </p:grpSpPr>
        <p:sp>
          <p:nvSpPr>
            <p:cNvPr id="969" name="Shape 969"/>
            <p:cNvSpPr/>
            <p:nvPr/>
          </p:nvSpPr>
          <p:spPr>
            <a:xfrm>
              <a:off x="569994" y="0"/>
              <a:ext cx="1601257" cy="6273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lgn="ctr">
                <a:lnSpc>
                  <a:spcPct val="130000"/>
                </a:lnSpc>
                <a:defRPr sz="1800">
                  <a:solidFill>
                    <a:srgbClr val="000000"/>
                  </a:solidFill>
                  <a:uFillTx/>
                </a:defRPr>
              </a:pPr>
              <a:r>
                <a:rPr sz="1600">
                  <a:solidFill>
                    <a:srgbClr val="8D3124"/>
                  </a:solidFill>
                  <a:uFill>
                    <a:solidFill>
                      <a:srgbClr val="8D3124"/>
                    </a:solidFill>
                  </a:uFill>
                </a:rPr>
                <a:t>beyond scope</a:t>
              </a:r>
            </a:p>
            <a:p>
              <a:pPr lvl="0" algn="ctr">
                <a:lnSpc>
                  <a:spcPct val="130000"/>
                </a:lnSpc>
                <a:defRPr sz="1800">
                  <a:solidFill>
                    <a:srgbClr val="000000"/>
                  </a:solidFill>
                  <a:uFillTx/>
                </a:defRPr>
              </a:pPr>
              <a:r>
                <a:rPr sz="1600">
                  <a:solidFill>
                    <a:srgbClr val="8D3124"/>
                  </a:solidFill>
                  <a:uFill>
                    <a:solidFill>
                      <a:srgbClr val="8D3124"/>
                    </a:solidFill>
                  </a:uFill>
                </a:rPr>
                <a:t>of this course</a:t>
              </a:r>
            </a:p>
          </p:txBody>
        </p:sp>
        <p:sp>
          <p:nvSpPr>
            <p:cNvPr id="970" name="Shape 970"/>
            <p:cNvSpPr/>
            <p:nvPr/>
          </p:nvSpPr>
          <p:spPr>
            <a:xfrm flipV="1">
              <a:off x="0" y="387037"/>
              <a:ext cx="501296" cy="31146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
        <p:nvSpPr>
          <p:cNvPr id="2" name="Rectangle 1"/>
          <p:cNvSpPr/>
          <p:nvPr/>
        </p:nvSpPr>
        <p:spPr>
          <a:xfrm>
            <a:off x="7136036" y="2497434"/>
            <a:ext cx="3761927" cy="461665"/>
          </a:xfrm>
          <a:prstGeom prst="rect">
            <a:avLst/>
          </a:prstGeom>
        </p:spPr>
        <p:txBody>
          <a:bodyPr wrap="none">
            <a:spAutoFit/>
          </a:bodyPr>
          <a:lstStyle/>
          <a:p>
            <a:r>
              <a:rPr lang="en-US" dirty="0"/>
              <a:t>https://arxiv.org/abs/1510.04676</a:t>
            </a:r>
          </a:p>
        </p:txBody>
      </p:sp>
      <p:sp>
        <p:nvSpPr>
          <p:cNvPr id="3" name="Rectangle 2"/>
          <p:cNvSpPr/>
          <p:nvPr/>
        </p:nvSpPr>
        <p:spPr>
          <a:xfrm>
            <a:off x="5688938" y="1979380"/>
            <a:ext cx="6503062" cy="461665"/>
          </a:xfrm>
          <a:prstGeom prst="rect">
            <a:avLst/>
          </a:prstGeom>
        </p:spPr>
        <p:txBody>
          <a:bodyPr wrap="none">
            <a:spAutoFit/>
          </a:bodyPr>
          <a:lstStyle/>
          <a:p>
            <a:r>
              <a:rPr lang="en-US" dirty="0"/>
              <a:t>http://epubs.siam.org/doi/pdf/10.1137/1.9781611973198.6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6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9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95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4" nodeType="clickEffect">
                                  <p:stCondLst>
                                    <p:cond delay="0"/>
                                  </p:stCondLst>
                                  <p:iterate>
                                    <p:tmAbs val="0"/>
                                  </p:iterate>
                                  <p:childTnLst>
                                    <p:set>
                                      <p:cBhvr>
                                        <p:cTn id="21" fill="hold"/>
                                        <p:tgtEl>
                                          <p:spTgt spid="96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955">
                                            <p:txEl>
                                              <p:pRg st="3" end="3"/>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5" nodeType="afterEffect">
                                  <p:stCondLst>
                                    <p:cond delay="0"/>
                                  </p:stCondLst>
                                  <p:iterate>
                                    <p:tmAbs val="0"/>
                                  </p:iterate>
                                  <p:childTnLst>
                                    <p:set>
                                      <p:cBhvr>
                                        <p:cTn id="28" fill="hold"/>
                                        <p:tgtEl>
                                          <p:spTgt spid="96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6" nodeType="afterEffect">
                                  <p:stCondLst>
                                    <p:cond delay="0"/>
                                  </p:stCondLst>
                                  <p:iterate>
                                    <p:tmAbs val="0"/>
                                  </p:iterate>
                                  <p:childTnLst>
                                    <p:set>
                                      <p:cBhvr>
                                        <p:cTn id="31" fill="hold"/>
                                        <p:tgtEl>
                                          <p:spTgt spid="9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955">
                                            <p:txEl>
                                              <p:pRg st="4" end="4"/>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7" nodeType="afterEffect">
                                  <p:stCondLst>
                                    <p:cond delay="0"/>
                                  </p:stCondLst>
                                  <p:iterate>
                                    <p:tmAbs val="0"/>
                                  </p:iterate>
                                  <p:childTnLst>
                                    <p:set>
                                      <p:cBhvr>
                                        <p:cTn id="38" fill="hold"/>
                                        <p:tgtEl>
                                          <p:spTgt spid="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 grpId="1" build="p" bldLvl="5" animBg="1" advAuto="0"/>
      <p:bldP spid="956" grpId="3" animBg="1" advAuto="0"/>
      <p:bldP spid="961" grpId="5" animBg="1" advAuto="0"/>
      <p:bldP spid="966" grpId="6" animBg="1" advAuto="0"/>
      <p:bldP spid="967" grpId="2" animBg="1" advAuto="0"/>
      <p:bldP spid="968" grpId="4" animBg="1" advAuto="0"/>
      <p:bldP spid="971" grpId="7"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96</a:t>
            </a:fld>
            <a:endParaRPr sz="1200">
              <a:uFill>
                <a:solidFill/>
              </a:uFill>
            </a:endParaRPr>
          </a:p>
        </p:txBody>
      </p:sp>
      <p:sp>
        <p:nvSpPr>
          <p:cNvPr id="976" name="Shape 976"/>
          <p:cNvSpPr>
            <a:spLocks noGrp="1"/>
          </p:cNvSpPr>
          <p:nvPr>
            <p:ph type="title"/>
          </p:nvPr>
        </p:nvSpPr>
        <p:spPr>
          <a:prstGeom prst="rect">
            <a:avLst/>
          </a:prstGeom>
        </p:spPr>
        <p:txBody>
          <a:bodyPr/>
          <a:lstStyle/>
          <a:p>
            <a:pPr lvl="0">
              <a:defRPr sz="1800">
                <a:uFillTx/>
              </a:defRPr>
            </a:pPr>
            <a:r>
              <a:rPr sz="2800">
                <a:uFill>
                  <a:solidFill/>
                </a:uFill>
              </a:rPr>
              <a:t>Cache and memory latencies</a:t>
            </a:r>
          </a:p>
        </p:txBody>
      </p:sp>
      <p:sp>
        <p:nvSpPr>
          <p:cNvPr id="977" name="Shape 977"/>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Cache.  </a:t>
            </a:r>
            <a:r>
              <a:rPr sz="2400">
                <a:uFill>
                  <a:solidFill/>
                </a:uFill>
              </a:rPr>
              <a:t>Get up and get something from the kitchen.</a:t>
            </a:r>
          </a:p>
          <a:p>
            <a:pPr lvl="0">
              <a:defRPr sz="1800">
                <a:solidFill>
                  <a:srgbClr val="000000"/>
                </a:solidFill>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RAM.  </a:t>
            </a:r>
            <a:r>
              <a:rPr sz="2400">
                <a:uFill>
                  <a:solidFill/>
                </a:uFill>
              </a:rPr>
              <a:t>Walk down the block</a:t>
            </a:r>
          </a:p>
          <a:p>
            <a:pPr lvl="0">
              <a:defRPr sz="1800">
                <a:solidFill>
                  <a:srgbClr val="000000"/>
                </a:solidFill>
                <a:uFillTx/>
              </a:defRPr>
            </a:pPr>
            <a:r>
              <a:rPr sz="2400">
                <a:uFill>
                  <a:solidFill/>
                </a:uFill>
              </a:rPr>
              <a:t>to borrow from neighbor.</a:t>
            </a:r>
          </a:p>
          <a:p>
            <a:pPr lvl="0">
              <a:defRPr sz="1800">
                <a:solidFill>
                  <a:srgbClr val="000000"/>
                </a:solidFill>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Hard drive.  </a:t>
            </a:r>
            <a:r>
              <a:rPr sz="2400">
                <a:uFill>
                  <a:solidFill/>
                </a:uFill>
              </a:rPr>
              <a:t>Drive around the world (twice).</a:t>
            </a:r>
          </a:p>
          <a:p>
            <a:pPr lvl="0">
              <a:defRPr sz="1800">
                <a:solidFill>
                  <a:srgbClr val="000000"/>
                </a:solidFill>
                <a:uFillTx/>
              </a:defRPr>
            </a:pPr>
            <a:r>
              <a:rPr sz="2400">
                <a:uFill>
                  <a:solidFill/>
                </a:uFill>
              </a:rPr>
              <a:t>mount of data brought into cache at one time.</a:t>
            </a:r>
          </a:p>
        </p:txBody>
      </p:sp>
      <p:pic>
        <p:nvPicPr>
          <p:cNvPr id="978" name="Screen Shot 2014-02-07 at 6.37.09 PM.png"/>
          <p:cNvPicPr/>
          <p:nvPr/>
        </p:nvPicPr>
        <p:blipFill>
          <a:blip r:embed="rId3">
            <a:extLst/>
          </a:blip>
          <a:stretch>
            <a:fillRect/>
          </a:stretch>
        </p:blipFill>
        <p:spPr>
          <a:xfrm>
            <a:off x="6324600" y="1663700"/>
            <a:ext cx="5219700" cy="4457700"/>
          </a:xfrm>
          <a:prstGeom prst="rect">
            <a:avLst/>
          </a:prstGeom>
          <a:ln w="12700">
            <a:round/>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Shape 98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97</a:t>
            </a:fld>
            <a:endParaRPr sz="1200">
              <a:uFill>
                <a:solidFill/>
              </a:uFill>
            </a:endParaRPr>
          </a:p>
        </p:txBody>
      </p:sp>
      <p:sp>
        <p:nvSpPr>
          <p:cNvPr id="983" name="Shape 983"/>
          <p:cNvSpPr>
            <a:spLocks noGrp="1"/>
          </p:cNvSpPr>
          <p:nvPr>
            <p:ph type="title"/>
          </p:nvPr>
        </p:nvSpPr>
        <p:spPr>
          <a:prstGeom prst="rect">
            <a:avLst/>
          </a:prstGeom>
        </p:spPr>
        <p:txBody>
          <a:bodyPr/>
          <a:lstStyle/>
          <a:p>
            <a:pPr lvl="0">
              <a:defRPr sz="1800">
                <a:uFillTx/>
              </a:defRPr>
            </a:pPr>
            <a:r>
              <a:rPr sz="2800">
                <a:uFill>
                  <a:solidFill/>
                </a:uFill>
              </a:rPr>
              <a:t>Caching</a:t>
            </a:r>
          </a:p>
        </p:txBody>
      </p:sp>
      <p:sp>
        <p:nvSpPr>
          <p:cNvPr id="984" name="Shape 98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Cache.  </a:t>
            </a:r>
            <a:r>
              <a:rPr sz="2400">
                <a:uFill>
                  <a:solidFill/>
                </a:uFill>
              </a:rPr>
              <a:t>High-speed memory between CPU and main memory.</a:t>
            </a:r>
          </a:p>
          <a:p>
            <a:pPr lvl="0">
              <a:defRPr sz="1800">
                <a:solidFill>
                  <a:srgbClr val="000000"/>
                </a:solidFill>
                <a:uFillTx/>
              </a:defRPr>
            </a:pPr>
            <a:r>
              <a:rPr sz="2400">
                <a:solidFill>
                  <a:srgbClr val="005493"/>
                </a:solidFill>
                <a:uFill>
                  <a:solidFill>
                    <a:srgbClr val="0048AA"/>
                  </a:solidFill>
                </a:uFill>
              </a:rPr>
              <a:t>Cache size.  </a:t>
            </a:r>
            <a:r>
              <a:rPr sz="2400">
                <a:uFill>
                  <a:solidFill/>
                </a:uFill>
              </a:rPr>
              <a:t>Size of cache.</a:t>
            </a:r>
          </a:p>
          <a:p>
            <a:pPr lvl="0">
              <a:defRPr sz="1800">
                <a:solidFill>
                  <a:srgbClr val="000000"/>
                </a:solidFill>
                <a:uFillTx/>
              </a:defRPr>
            </a:pPr>
            <a:r>
              <a:rPr sz="2400">
                <a:solidFill>
                  <a:srgbClr val="005493"/>
                </a:solidFill>
                <a:uFill>
                  <a:solidFill>
                    <a:srgbClr val="0048AA"/>
                  </a:solidFill>
                </a:uFill>
              </a:rPr>
              <a:t>Cache line.  </a:t>
            </a:r>
            <a:r>
              <a:rPr sz="2400">
                <a:uFill>
                  <a:solidFill/>
                </a:uFill>
              </a:rPr>
              <a:t>Amount of data brought into cache at one time.</a:t>
            </a:r>
          </a:p>
          <a:p>
            <a:pPr lvl="0">
              <a:defRPr sz="1800">
                <a:solidFill>
                  <a:srgbClr val="000000"/>
                </a:solidFill>
                <a:uFillTx/>
              </a:defRPr>
            </a:pPr>
            <a:br>
              <a:rPr sz="2400">
                <a:uFill>
                  <a:solidFill/>
                </a:uFill>
              </a:rPr>
            </a:br>
            <a:r>
              <a:rPr sz="2400">
                <a:solidFill>
                  <a:srgbClr val="005493"/>
                </a:solidFill>
                <a:uFill>
                  <a:solidFill>
                    <a:srgbClr val="0048AA"/>
                  </a:solidFill>
                </a:uFill>
              </a:rPr>
              <a:t>Temporal locality.  </a:t>
            </a:r>
            <a:r>
              <a:rPr sz="2400">
                <a:uFill>
                  <a:solidFill/>
                </a:uFill>
              </a:rPr>
              <a:t>Access same item again (before it leaves cache).</a:t>
            </a:r>
          </a:p>
          <a:p>
            <a:pPr lvl="0">
              <a:defRPr sz="1800">
                <a:solidFill>
                  <a:srgbClr val="000000"/>
                </a:solidFill>
                <a:uFillTx/>
              </a:defRPr>
            </a:pPr>
            <a:r>
              <a:rPr sz="2400">
                <a:solidFill>
                  <a:srgbClr val="005493"/>
                </a:solidFill>
                <a:uFill>
                  <a:solidFill>
                    <a:srgbClr val="0048AA"/>
                  </a:solidFill>
                </a:uFill>
              </a:rPr>
              <a:t>Spatial locality.  </a:t>
            </a:r>
            <a:r>
              <a:rPr sz="2400">
                <a:uFill>
                  <a:solidFill/>
                </a:uFill>
              </a:rPr>
              <a:t>Access items nearby in memory (before they leave cache).</a:t>
            </a:r>
            <a:br>
              <a:rPr sz="2400">
                <a:uFill>
                  <a:solidFill/>
                </a:uFill>
              </a:rPr>
            </a:br>
            <a:br>
              <a:rPr sz="2400">
                <a:uFill>
                  <a:solidFill/>
                </a:uFill>
              </a:rPr>
            </a:br>
            <a:r>
              <a:rPr sz="2400">
                <a:solidFill>
                  <a:srgbClr val="005493"/>
                </a:solidFill>
                <a:uFill>
                  <a:solidFill>
                    <a:srgbClr val="0048AA"/>
                  </a:solidFill>
                </a:uFill>
              </a:rPr>
              <a:t>Q.  </a:t>
            </a:r>
            <a:r>
              <a:rPr sz="2400">
                <a:uFill>
                  <a:solidFill/>
                </a:uFill>
              </a:rPr>
              <a:t>Which loop is faster?</a:t>
            </a:r>
            <a:br>
              <a:rPr sz="2400">
                <a:uFill>
                  <a:solidFill/>
                </a:uFill>
              </a:rPr>
            </a:br>
            <a:br>
              <a:rPr sz="2400">
                <a:uFill>
                  <a:solidFill/>
                </a:uFill>
              </a:rPr>
            </a:br>
            <a:br>
              <a:rPr sz="2400">
                <a:uFill>
                  <a:solidFill/>
                </a:uFill>
              </a:rPr>
            </a:br>
            <a:br>
              <a:rPr sz="2400">
                <a:uFill>
                  <a:solidFill/>
                </a:uFill>
              </a:rPr>
            </a:br>
            <a:br>
              <a:rPr sz="2400">
                <a:uFill>
                  <a:solidFill/>
                </a:uFill>
              </a:rPr>
            </a:br>
            <a:br>
              <a:rPr sz="2400">
                <a:uFill>
                  <a:solidFill/>
                </a:uFill>
              </a:rPr>
            </a:br>
            <a:endParaRPr sz="2400">
              <a:uFill>
                <a:solidFill/>
              </a:uFill>
            </a:endParaRPr>
          </a:p>
          <a:p>
            <a:pPr lvl="0">
              <a:defRPr sz="1800">
                <a:solidFill>
                  <a:srgbClr val="000000"/>
                </a:solidFill>
                <a:uFillTx/>
              </a:defRPr>
            </a:pPr>
            <a:br>
              <a:rPr sz="2400">
                <a:uFill>
                  <a:solidFill/>
                </a:uFill>
              </a:rPr>
            </a:br>
            <a:r>
              <a:rPr sz="2400">
                <a:solidFill>
                  <a:srgbClr val="005493"/>
                </a:solidFill>
                <a:uFill>
                  <a:solidFill>
                    <a:srgbClr val="0048AA"/>
                  </a:solidFill>
                </a:uFill>
              </a:rPr>
              <a:t>Observation.  </a:t>
            </a:r>
            <a:r>
              <a:rPr sz="2400">
                <a:uFill>
                  <a:solidFill/>
                </a:uFill>
              </a:rPr>
              <a:t>Most programs exhibit both types of locality.</a:t>
            </a:r>
          </a:p>
        </p:txBody>
      </p:sp>
      <p:sp>
        <p:nvSpPr>
          <p:cNvPr id="985" name="Shape 985"/>
          <p:cNvSpPr/>
          <p:nvPr/>
        </p:nvSpPr>
        <p:spPr>
          <a:xfrm>
            <a:off x="2844800" y="5334000"/>
            <a:ext cx="6057900" cy="3286760"/>
          </a:xfrm>
          <a:prstGeom prst="rect">
            <a:avLst/>
          </a:prstGeom>
          <a:ln w="12700">
            <a:round/>
          </a:ln>
          <a:extLst>
            <a:ext uri="{C572A759-6A51-4108-AA02-DFA0A04FC94B}">
              <ma14:wrappingTextBoxFlag xmlns="" xmlns:ma14="http://schemas.microsoft.com/office/mac/drawingml/2011/main" val="1"/>
            </a:ext>
          </a:extLst>
        </p:spPr>
        <p:txBody>
          <a:bodyPr lIns="0" tIns="0" rIns="0" bIns="0">
            <a:spAutoFit/>
          </a:bodyPr>
          <a:lstStyle/>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a = new int[64 * 1024 * 1024];</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i = 0; i &lt; a.length; i++)</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a[i] *= 2;</a:t>
            </a:r>
          </a:p>
          <a:p>
            <a:pPr marL="0" marR="0" lvl="0">
              <a:lnSpc>
                <a:spcPct val="140000"/>
              </a:lnSpc>
              <a:defRPr sz="1800">
                <a:solidFill>
                  <a:srgbClr val="000000"/>
                </a:solidFill>
                <a:uFillTx/>
              </a:defRPr>
            </a:pPr>
            <a:endParaRPr>
              <a:uFill>
                <a:solidFill>
                  <a:srgbClr val="0433FF"/>
                </a:solidFill>
              </a:uFill>
              <a:latin typeface="Lucida Sans Typewriter Regular"/>
              <a:ea typeface="Lucida Sans Typewriter Regular"/>
              <a:cs typeface="Lucida Sans Typewriter Regular"/>
              <a:sym typeface="Lucida Sans Typewriter Regular"/>
            </a:endParaRP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int[] a = new int[64 * 1024 * 1024];</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for (int i = 0; i &lt; a.length; i += 16)</a:t>
            </a:r>
          </a:p>
          <a:p>
            <a:pPr marL="0" marR="0" lvl="0">
              <a:lnSpc>
                <a:spcPct val="140000"/>
              </a:lnSpc>
              <a:defRPr sz="1800">
                <a:solidFill>
                  <a:srgbClr val="000000"/>
                </a:solidFill>
                <a:uFillTx/>
              </a:defRPr>
            </a:pPr>
            <a:r>
              <a:rPr>
                <a:uFill>
                  <a:solidFill>
                    <a:srgbClr val="0433FF"/>
                  </a:solidFill>
                </a:uFill>
                <a:latin typeface="Lucida Sans Typewriter Regular"/>
                <a:ea typeface="Lucida Sans Typewriter Regular"/>
                <a:cs typeface="Lucida Sans Typewriter Regular"/>
                <a:sym typeface="Lucida Sans Typewriter Regular"/>
              </a:rPr>
              <a:t>    a[i] *= 2;</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Shape 989"/>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98</a:t>
            </a:fld>
            <a:endParaRPr sz="1200">
              <a:uFill>
                <a:solidFill/>
              </a:uFill>
            </a:endParaRPr>
          </a:p>
        </p:txBody>
      </p:sp>
      <p:sp>
        <p:nvSpPr>
          <p:cNvPr id="990" name="Shape 990"/>
          <p:cNvSpPr>
            <a:spLocks noGrp="1"/>
          </p:cNvSpPr>
          <p:nvPr>
            <p:ph type="title"/>
          </p:nvPr>
        </p:nvSpPr>
        <p:spPr>
          <a:prstGeom prst="rect">
            <a:avLst/>
          </a:prstGeom>
        </p:spPr>
        <p:txBody>
          <a:bodyPr/>
          <a:lstStyle>
            <a:lvl1pPr>
              <a:lnSpc>
                <a:spcPts val="5900"/>
              </a:lnSpc>
            </a:lvl1pPr>
          </a:lstStyle>
          <a:p>
            <a:pPr lvl="0">
              <a:defRPr sz="1800">
                <a:uFillTx/>
              </a:defRPr>
            </a:pPr>
            <a:r>
              <a:rPr sz="2800">
                <a:uFill>
                  <a:solidFill/>
                </a:uFill>
              </a:rPr>
              <a:t>Achilles heel in Bentley-McIlroy implementation (Java system sort)</a:t>
            </a:r>
          </a:p>
        </p:txBody>
      </p:sp>
      <p:sp>
        <p:nvSpPr>
          <p:cNvPr id="991" name="Shape 991"/>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Q.  </a:t>
            </a:r>
            <a:r>
              <a:rPr sz="2400">
                <a:uFill>
                  <a:solidFill>
                    <a:srgbClr val="0048AA"/>
                  </a:solidFill>
                </a:uFill>
              </a:rPr>
              <a:t>Based on all this research, Java’s system sort is solid, </a:t>
            </a:r>
            <a:r>
              <a:rPr sz="2400">
                <a:solidFill>
                  <a:srgbClr val="8D3124"/>
                </a:solidFill>
                <a:uFill>
                  <a:solidFill>
                    <a:srgbClr val="8D3124"/>
                  </a:solidFill>
                </a:uFill>
              </a:rPr>
              <a:t>right</a:t>
            </a:r>
            <a:r>
              <a:rPr sz="2400">
                <a:uFill>
                  <a:solidFill>
                    <a:srgbClr val="0048AA"/>
                  </a:solidFill>
                </a:uFill>
              </a:rPr>
              <a:t>?</a:t>
            </a:r>
          </a:p>
          <a:p>
            <a:pPr lvl="0">
              <a:defRPr sz="1800">
                <a:solidFill>
                  <a:srgbClr val="000000"/>
                </a:solidFill>
                <a:uFillTx/>
              </a:defRPr>
            </a:pPr>
            <a:endParaRPr sz="2400">
              <a:solidFill>
                <a:srgbClr val="005493"/>
              </a:solidFill>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A.  </a:t>
            </a:r>
            <a:r>
              <a:rPr sz="2400">
                <a:uFill>
                  <a:solidFill/>
                </a:uFill>
              </a:rPr>
              <a:t>No: a killer input.</a:t>
            </a:r>
            <a:endParaRPr sz="2400">
              <a:solidFill>
                <a:srgbClr val="005493"/>
              </a:solidFill>
              <a:uFill>
                <a:solidFill>
                  <a:srgbClr val="0048AA"/>
                </a:solidFill>
              </a:uFill>
            </a:endParaRPr>
          </a:p>
          <a:p>
            <a:pPr lvl="1">
              <a:defRPr sz="1800">
                <a:uFillTx/>
              </a:defRPr>
            </a:pPr>
            <a:r>
              <a:rPr sz="2400">
                <a:uFill>
                  <a:solidFill/>
                </a:uFill>
              </a:rPr>
              <a:t>Overflows function call stack in Java and crashes program.</a:t>
            </a:r>
          </a:p>
          <a:p>
            <a:pPr lvl="1">
              <a:defRPr sz="1800">
                <a:uFillTx/>
              </a:defRPr>
            </a:pPr>
            <a:r>
              <a:rPr sz="2400">
                <a:uFill>
                  <a:solidFill/>
                </a:uFill>
              </a:rPr>
              <a:t>Would take quadratic time if it didn’t crash first.</a:t>
            </a:r>
          </a:p>
        </p:txBody>
      </p:sp>
      <p:grpSp>
        <p:nvGrpSpPr>
          <p:cNvPr id="998" name="Group 998"/>
          <p:cNvGrpSpPr/>
          <p:nvPr/>
        </p:nvGrpSpPr>
        <p:grpSpPr>
          <a:xfrm>
            <a:off x="1289473" y="4426091"/>
            <a:ext cx="10795001" cy="4209909"/>
            <a:chOff x="0" y="0"/>
            <a:chExt cx="10795000" cy="4209908"/>
          </a:xfrm>
        </p:grpSpPr>
        <p:sp>
          <p:nvSpPr>
            <p:cNvPr id="992" name="Shape 992"/>
            <p:cNvSpPr/>
            <p:nvPr/>
          </p:nvSpPr>
          <p:spPr>
            <a:xfrm>
              <a:off x="0" y="0"/>
              <a:ext cx="2946400" cy="3660140"/>
            </a:xfrm>
            <a:prstGeom prst="rect">
              <a:avLst/>
            </a:prstGeom>
            <a:solidFill>
              <a:srgbClr val="CBCBCB"/>
            </a:solidFill>
            <a:ln w="12700" cap="flat">
              <a:noFill/>
              <a:round/>
            </a:ln>
            <a:effectLst>
              <a:outerShdw blurRad="127000" dist="76200" dir="2700000" rotWithShape="0">
                <a:srgbClr val="000000">
                  <a:alpha val="75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a:t>
              </a:r>
              <a:r>
                <a:rPr>
                  <a:uFill>
                    <a:solidFill/>
                  </a:uFill>
                  <a:latin typeface="Lucida Sans Typewriter Regular"/>
                  <a:ea typeface="Lucida Sans Typewriter Regular"/>
                  <a:cs typeface="Lucida Sans Typewriter Regular"/>
                  <a:sym typeface="Lucida Sans Typewriter Regular"/>
                </a:rPr>
                <a:t> more 250000.txt</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0</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218750</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222662</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11</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166672</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247070</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83339</a:t>
              </a:r>
            </a:p>
            <a:p>
              <a:pPr marL="7224" marR="7224"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a:t>
              </a:r>
            </a:p>
          </p:txBody>
        </p:sp>
        <p:sp>
          <p:nvSpPr>
            <p:cNvPr id="993" name="Shape 993"/>
            <p:cNvSpPr/>
            <p:nvPr/>
          </p:nvSpPr>
          <p:spPr>
            <a:xfrm>
              <a:off x="3556000" y="0"/>
              <a:ext cx="7239000" cy="3660140"/>
            </a:xfrm>
            <a:prstGeom prst="rect">
              <a:avLst/>
            </a:prstGeom>
            <a:solidFill>
              <a:srgbClr val="CBCBCB"/>
            </a:solidFill>
            <a:ln w="12700" cap="flat">
              <a:noFill/>
              <a:round/>
            </a:ln>
            <a:effectLst>
              <a:outerShdw blurRad="127000" dist="76200" dir="2700000" rotWithShape="0">
                <a:srgbClr val="000000">
                  <a:alpha val="75000"/>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a:t>
              </a:r>
              <a:r>
                <a:rPr>
                  <a:uFill>
                    <a:solidFill>
                      <a:srgbClr val="FFFFFF"/>
                    </a:solidFill>
                  </a:uFill>
                  <a:latin typeface="Lucida Sans Typewriter Regular"/>
                  <a:ea typeface="Lucida Sans Typewriter Regular"/>
                  <a:cs typeface="Lucida Sans Typewriter Regular"/>
                  <a:sym typeface="Lucida Sans Typewriter Regular"/>
                </a:rPr>
                <a:t> java IntegerSort 250000 &lt; 250000.txt</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Exception in thread "main" java.lang.StackOverflowError</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java.util.Arrays.sort1(Arrays.java:562)</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java.util.Arrays.sort1(Arrays.java:606)</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java.util.Arrays.sort1(Arrays.java:608)</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java.util.Arrays.sort1(Arrays.java:608)</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java.util.Arrays.sort1(Arrays.java:608)</a:t>
              </a:r>
            </a:p>
            <a:p>
              <a:pPr marL="133660" marR="3612" lvl="0">
                <a:lnSpc>
                  <a:spcPct val="140000"/>
                </a:lnSpc>
                <a:defRPr sz="1800">
                  <a:solidFill>
                    <a:srgbClr val="000000"/>
                  </a:solidFill>
                  <a:uFillTx/>
                </a:defRPr>
              </a:pPr>
              <a:r>
                <a:rPr>
                  <a:solidFill>
                    <a:srgbClr val="606060"/>
                  </a:solidFill>
                  <a:uFill>
                    <a:solidFill>
                      <a:srgbClr val="606060"/>
                    </a:solidFill>
                  </a:uFill>
                  <a:latin typeface="Lucida Sans Typewriter Regular"/>
                  <a:ea typeface="Lucida Sans Typewriter Regular"/>
                  <a:cs typeface="Lucida Sans Typewriter Regular"/>
                  <a:sym typeface="Lucida Sans Typewriter Regular"/>
                </a:rPr>
                <a:t>   ...</a:t>
              </a:r>
            </a:p>
          </p:txBody>
        </p:sp>
        <p:sp>
          <p:nvSpPr>
            <p:cNvPr id="994" name="Shape 994"/>
            <p:cNvSpPr/>
            <p:nvPr/>
          </p:nvSpPr>
          <p:spPr>
            <a:xfrm>
              <a:off x="3704731" y="3536808"/>
              <a:ext cx="5186725" cy="673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Java's sorting library crashes, even if</a:t>
              </a:r>
              <a:br>
                <a:rPr sz="1600">
                  <a:solidFill>
                    <a:srgbClr val="8D3124"/>
                  </a:solidFill>
                  <a:uFill>
                    <a:solidFill>
                      <a:srgbClr val="8D3124"/>
                    </a:solidFill>
                  </a:uFill>
                </a:rPr>
              </a:br>
              <a:r>
                <a:rPr sz="1600">
                  <a:solidFill>
                    <a:srgbClr val="8D3124"/>
                  </a:solidFill>
                  <a:uFill>
                    <a:solidFill>
                      <a:srgbClr val="8D3124"/>
                    </a:solidFill>
                  </a:uFill>
                </a:rPr>
                <a:t>you give it as much stack space as Windows allows</a:t>
              </a:r>
            </a:p>
          </p:txBody>
        </p:sp>
        <p:sp>
          <p:nvSpPr>
            <p:cNvPr id="995" name="Shape 995"/>
            <p:cNvSpPr/>
            <p:nvPr/>
          </p:nvSpPr>
          <p:spPr>
            <a:xfrm>
              <a:off x="552026" y="3536808"/>
              <a:ext cx="2522007" cy="673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solidFill>
                    <a:srgbClr val="000000"/>
                  </a:solidFill>
                  <a:uFillTx/>
                </a:defRPr>
              </a:pPr>
              <a:r>
                <a:rPr sz="1600">
                  <a:solidFill>
                    <a:srgbClr val="8D3124"/>
                  </a:solidFill>
                  <a:uFill>
                    <a:solidFill>
                      <a:srgbClr val="8D3124"/>
                    </a:solidFill>
                  </a:uFill>
                </a:rPr>
                <a:t>250,000 integers</a:t>
              </a:r>
              <a:br>
                <a:rPr sz="1600">
                  <a:solidFill>
                    <a:srgbClr val="8D3124"/>
                  </a:solidFill>
                  <a:uFill>
                    <a:solidFill>
                      <a:srgbClr val="8D3124"/>
                    </a:solidFill>
                  </a:uFill>
                </a:rPr>
              </a:br>
              <a:r>
                <a:rPr sz="1600">
                  <a:solidFill>
                    <a:srgbClr val="8D3124"/>
                  </a:solidFill>
                  <a:uFill>
                    <a:solidFill>
                      <a:srgbClr val="8D3124"/>
                    </a:solidFill>
                  </a:uFill>
                </a:rPr>
                <a:t>between 0 and 250,000</a:t>
              </a:r>
            </a:p>
          </p:txBody>
        </p:sp>
        <p:sp>
          <p:nvSpPr>
            <p:cNvPr id="996" name="Shape 996"/>
            <p:cNvSpPr/>
            <p:nvPr/>
          </p:nvSpPr>
          <p:spPr>
            <a:xfrm flipH="1">
              <a:off x="917811" y="2740858"/>
              <a:ext cx="1" cy="70889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sp>
          <p:nvSpPr>
            <p:cNvPr id="997" name="Shape 997"/>
            <p:cNvSpPr/>
            <p:nvPr/>
          </p:nvSpPr>
          <p:spPr>
            <a:xfrm>
              <a:off x="3864211" y="2740858"/>
              <a:ext cx="1" cy="70889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marL="0" marR="0" lvl="0" defTabSz="457200">
                <a:lnSpc>
                  <a:spcPct val="100000"/>
                </a:lnSpc>
                <a:defRPr sz="1200">
                  <a:solidFill>
                    <a:srgbClr val="000000"/>
                  </a:solidFill>
                  <a:uFillTx/>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9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991">
                                            <p:txEl>
                                              <p:pRg st="2" end="2"/>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991">
                                            <p:txEl>
                                              <p:pRg st="3" end="3"/>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991">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 grpId="1" build="p" animBg="1" advAuto="0"/>
      <p:bldP spid="998"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p:cNvSpPr>
          <p:nvPr>
            <p:ph type="sldNum" sz="quarter" idx="2"/>
          </p:nvPr>
        </p:nvSpPr>
        <p:spPr>
          <a:xfrm>
            <a:off x="12618177" y="9376240"/>
            <a:ext cx="307240" cy="292101"/>
          </a:xfrm>
          <a:prstGeom prst="rect">
            <a:avLst/>
          </a:prstGeom>
          <a:extLst>
            <a:ext uri="{C572A759-6A51-4108-AA02-DFA0A04FC94B}">
              <ma14:wrappingTextBoxFlag xmlns="" xmlns:ma14="http://schemas.microsoft.com/office/mac/drawingml/2011/main" val="1"/>
            </a:ext>
          </a:extLst>
        </p:spPr>
        <p:txBody>
          <a:bodyPr/>
          <a:lstStyle/>
          <a:p>
            <a:pPr lvl="0">
              <a:defRPr sz="1800">
                <a:uFillTx/>
              </a:defRPr>
            </a:pPr>
            <a:fld id="{86CB4B4D-7CA3-9044-876B-883B54F8677D}" type="slidenum">
              <a:rPr sz="1200">
                <a:uFill>
                  <a:solidFill/>
                </a:uFill>
              </a:rPr>
              <a:t>99</a:t>
            </a:fld>
            <a:endParaRPr sz="1200">
              <a:uFill>
                <a:solidFill/>
              </a:uFill>
            </a:endParaRPr>
          </a:p>
        </p:txBody>
      </p:sp>
      <p:sp>
        <p:nvSpPr>
          <p:cNvPr id="1003" name="Shape 1003"/>
          <p:cNvSpPr>
            <a:spLocks noGrp="1"/>
          </p:cNvSpPr>
          <p:nvPr>
            <p:ph type="title"/>
          </p:nvPr>
        </p:nvSpPr>
        <p:spPr>
          <a:prstGeom prst="rect">
            <a:avLst/>
          </a:prstGeom>
        </p:spPr>
        <p:txBody>
          <a:bodyPr/>
          <a:lstStyle>
            <a:lvl1pPr>
              <a:lnSpc>
                <a:spcPts val="5900"/>
              </a:lnSpc>
            </a:lvl1pPr>
          </a:lstStyle>
          <a:p>
            <a:pPr lvl="0">
              <a:defRPr sz="1800">
                <a:uFillTx/>
              </a:defRPr>
            </a:pPr>
            <a:r>
              <a:rPr sz="2800">
                <a:uFill>
                  <a:solidFill/>
                </a:uFill>
              </a:rPr>
              <a:t>Achilles heel in Bentley-McIlroy implementation (Java system sort)</a:t>
            </a:r>
          </a:p>
        </p:txBody>
      </p:sp>
      <p:sp>
        <p:nvSpPr>
          <p:cNvPr id="1004" name="Shape 1004"/>
          <p:cNvSpPr>
            <a:spLocks noGrp="1"/>
          </p:cNvSpPr>
          <p:nvPr>
            <p:ph type="body" idx="1"/>
          </p:nvPr>
        </p:nvSpPr>
        <p:spPr>
          <a:prstGeom prst="rect">
            <a:avLst/>
          </a:prstGeom>
        </p:spPr>
        <p:txBody>
          <a:bodyPr/>
          <a:lstStyle/>
          <a:p>
            <a:pPr lvl="0">
              <a:defRPr sz="1800">
                <a:solidFill>
                  <a:srgbClr val="000000"/>
                </a:solidFill>
                <a:uFillTx/>
              </a:defRPr>
            </a:pPr>
            <a:r>
              <a:rPr sz="2400">
                <a:solidFill>
                  <a:srgbClr val="005493"/>
                </a:solidFill>
                <a:uFill>
                  <a:solidFill>
                    <a:srgbClr val="0048AA"/>
                  </a:solidFill>
                </a:uFill>
              </a:rPr>
              <a:t>McIlroy's devious idea.  </a:t>
            </a:r>
            <a:r>
              <a:rPr sz="2400">
                <a:solidFill>
                  <a:srgbClr val="606060"/>
                </a:solidFill>
                <a:uFill>
                  <a:solidFill>
                    <a:srgbClr val="606060"/>
                  </a:solidFill>
                </a:uFill>
              </a:rPr>
              <a:t>[A Killer Adversary for Quicksort]</a:t>
            </a:r>
            <a:endParaRPr>
              <a:solidFill>
                <a:srgbClr val="606060"/>
              </a:solidFill>
              <a:uFill>
                <a:solidFill>
                  <a:srgbClr val="606060"/>
                </a:solidFill>
              </a:uFill>
            </a:endParaRPr>
          </a:p>
          <a:p>
            <a:pPr lvl="1">
              <a:defRPr sz="1800">
                <a:uFillTx/>
              </a:defRPr>
            </a:pPr>
            <a:r>
              <a:rPr sz="2400">
                <a:uFill>
                  <a:solidFill/>
                </a:uFill>
              </a:rPr>
              <a:t>Construct malicious input </a:t>
            </a:r>
            <a:r>
              <a:rPr sz="2400">
                <a:solidFill>
                  <a:srgbClr val="8D3124"/>
                </a:solidFill>
                <a:uFill>
                  <a:solidFill>
                    <a:srgbClr val="8D3124"/>
                  </a:solidFill>
                </a:uFill>
              </a:rPr>
              <a:t>on the fly</a:t>
            </a:r>
            <a:r>
              <a:rPr sz="2400">
                <a:uFill>
                  <a:solidFill/>
                </a:uFill>
              </a:rPr>
              <a:t> while running system quicksort,</a:t>
            </a:r>
            <a:br>
              <a:rPr sz="2400">
                <a:uFill>
                  <a:solidFill/>
                </a:uFill>
              </a:rPr>
            </a:br>
            <a:r>
              <a:rPr sz="2400">
                <a:uFill>
                  <a:solidFill/>
                </a:uFill>
              </a:rPr>
              <a:t>in response to the sequence of keys compared.</a:t>
            </a:r>
          </a:p>
          <a:p>
            <a:pPr lvl="1">
              <a:defRPr sz="1800">
                <a:uFillTx/>
              </a:defRPr>
            </a:pPr>
            <a:r>
              <a:rPr sz="2400">
                <a:uFill>
                  <a:solidFill/>
                </a:uFill>
              </a:rPr>
              <a:t>Make partitioning item compare low against all items not seen during selection of partitioning item (but don't commit to their relative order).</a:t>
            </a:r>
          </a:p>
          <a:p>
            <a:pPr lvl="1">
              <a:defRPr sz="1800">
                <a:uFillTx/>
              </a:defRPr>
            </a:pPr>
            <a:r>
              <a:rPr sz="2400">
                <a:uFill>
                  <a:solidFill/>
                </a:uFill>
              </a:rPr>
              <a:t>Not hard to identify partitioning item.</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Consequences.</a:t>
            </a:r>
          </a:p>
          <a:p>
            <a:pPr lvl="1">
              <a:defRPr sz="1800">
                <a:uFillTx/>
              </a:defRPr>
            </a:pPr>
            <a:r>
              <a:rPr sz="2400">
                <a:uFill>
                  <a:solidFill/>
                </a:uFill>
              </a:rPr>
              <a:t>Confirms theoretical possibility.</a:t>
            </a:r>
          </a:p>
          <a:p>
            <a:pPr lvl="1">
              <a:defRPr sz="1800">
                <a:uFillTx/>
              </a:defRPr>
            </a:pPr>
            <a:r>
              <a:rPr sz="2400">
                <a:uFill>
                  <a:solidFill/>
                </a:uFill>
              </a:rPr>
              <a:t>Algorithmic complexity attack:  you enter linear amount of data;</a:t>
            </a:r>
            <a:br>
              <a:rPr sz="2400">
                <a:uFill>
                  <a:solidFill/>
                </a:uFill>
              </a:rPr>
            </a:br>
            <a:r>
              <a:rPr sz="2400">
                <a:uFill>
                  <a:solidFill/>
                </a:uFill>
              </a:rPr>
              <a:t>server performs quadratic amount of work.</a:t>
            </a:r>
          </a:p>
          <a:p>
            <a:pPr lvl="1">
              <a:defRPr sz="1800">
                <a:uFillTx/>
              </a:defRPr>
            </a:pPr>
            <a:endParaRPr sz="2400">
              <a:uFill>
                <a:solidFill/>
              </a:uFill>
            </a:endParaRPr>
          </a:p>
          <a:p>
            <a:pPr lvl="0">
              <a:defRPr sz="1800">
                <a:solidFill>
                  <a:srgbClr val="000000"/>
                </a:solidFill>
                <a:uFillTx/>
              </a:defRPr>
            </a:pPr>
            <a:r>
              <a:rPr sz="2400">
                <a:solidFill>
                  <a:srgbClr val="005493"/>
                </a:solidFill>
                <a:uFill>
                  <a:solidFill>
                    <a:srgbClr val="0048AA"/>
                  </a:solidFill>
                </a:uFill>
              </a:rPr>
              <a:t>Good news.  </a:t>
            </a:r>
            <a:r>
              <a:rPr sz="2400">
                <a:uFill>
                  <a:solidFill>
                    <a:srgbClr val="0048AA"/>
                  </a:solidFill>
                </a:uFill>
              </a:rPr>
              <a:t>Attack is not effective if </a:t>
            </a:r>
            <a:r>
              <a:rPr sz="2000">
                <a:uFill>
                  <a:solidFill>
                    <a:srgbClr val="0048AA"/>
                  </a:solidFill>
                </a:uFill>
                <a:latin typeface="Lucida Sans Typewriter Regular"/>
                <a:ea typeface="Lucida Sans Typewriter Regular"/>
                <a:cs typeface="Lucida Sans Typewriter Regular"/>
                <a:sym typeface="Lucida Sans Typewriter Regular"/>
              </a:rPr>
              <a:t>sort()</a:t>
            </a:r>
            <a:r>
              <a:rPr sz="2400">
                <a:uFill>
                  <a:solidFill>
                    <a:srgbClr val="0048AA"/>
                  </a:solidFill>
                </a:uFill>
              </a:rPr>
              <a:t> shuffles input array.</a:t>
            </a:r>
          </a:p>
          <a:p>
            <a:pPr lvl="0">
              <a:defRPr sz="1800">
                <a:solidFill>
                  <a:srgbClr val="000000"/>
                </a:solidFill>
                <a:uFillTx/>
              </a:defRPr>
            </a:pPr>
            <a:endParaRPr sz="2400">
              <a:uFill>
                <a:solidFill>
                  <a:srgbClr val="0048AA"/>
                </a:solidFill>
              </a:uFill>
            </a:endParaRPr>
          </a:p>
          <a:p>
            <a:pPr lvl="0">
              <a:defRPr sz="1800">
                <a:solidFill>
                  <a:srgbClr val="000000"/>
                </a:solidFill>
                <a:uFillTx/>
              </a:defRPr>
            </a:pPr>
            <a:r>
              <a:rPr sz="2400">
                <a:solidFill>
                  <a:srgbClr val="005493"/>
                </a:solidFill>
                <a:uFill>
                  <a:solidFill>
                    <a:srgbClr val="0048AA"/>
                  </a:solidFill>
                </a:uFill>
              </a:rPr>
              <a:t>Q.  </a:t>
            </a:r>
            <a:r>
              <a:rPr sz="2400">
                <a:uFill>
                  <a:solidFill>
                    <a:srgbClr val="0048AA"/>
                  </a:solidFill>
                </a:uFill>
              </a:rPr>
              <a:t>Why do you think </a:t>
            </a:r>
            <a:r>
              <a:rPr sz="2000">
                <a:uFill>
                  <a:solidFill>
                    <a:srgbClr val="0048AA"/>
                  </a:solidFill>
                </a:uFill>
                <a:latin typeface="Lucida Sans Typewriter Regular"/>
                <a:ea typeface="Lucida Sans Typewriter Regular"/>
                <a:cs typeface="Lucida Sans Typewriter Regular"/>
                <a:sym typeface="Lucida Sans Typewriter Regular"/>
              </a:rPr>
              <a:t>Arrays.sort()</a:t>
            </a:r>
            <a:r>
              <a:rPr sz="2400">
                <a:uFill>
                  <a:solidFill>
                    <a:srgbClr val="0048AA"/>
                  </a:solidFill>
                </a:uFill>
              </a:rPr>
              <a:t> is deterministic?</a:t>
            </a:r>
          </a:p>
        </p:txBody>
      </p:sp>
      <p:pic>
        <p:nvPicPr>
          <p:cNvPr id="1005" name="Mr. Devious.jpg"/>
          <p:cNvPicPr/>
          <p:nvPr/>
        </p:nvPicPr>
        <p:blipFill>
          <a:blip r:embed="rId3">
            <a:extLst/>
          </a:blip>
          <a:stretch>
            <a:fillRect/>
          </a:stretch>
        </p:blipFill>
        <p:spPr>
          <a:xfrm>
            <a:off x="11404600" y="1323763"/>
            <a:ext cx="927101" cy="1267038"/>
          </a:xfrm>
          <a:prstGeom prst="rect">
            <a:avLst/>
          </a:prstGeom>
          <a:ln w="12700">
            <a:round/>
          </a:ln>
        </p:spPr>
      </p:pic>
    </p:spTree>
  </p:cSld>
  <p:clrMapOvr>
    <a:masterClrMapping/>
  </p:clrMapOvr>
  <p:transition spd="med"/>
</p:sld>
</file>

<file path=ppt/theme/theme1.xml><?xml version="1.0" encoding="utf-8"?>
<a:theme xmlns:a="http://schemas.openxmlformats.org/drawingml/2006/main" name="White">
  <a:themeElements>
    <a:clrScheme name="White">
      <a:dk1>
        <a:srgbClr val="F2F2F2"/>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Bold"/>
        <a:ea typeface="Helvetica-Bold"/>
        <a:cs typeface="Helvetica-Bold"/>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0" dist="76200" dir="2700000" rotWithShape="0">
              <a:srgbClr val="000000">
                <a:alpha val="7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blurRad="127000" dist="76200" dir="2700000" rotWithShape="0">
            <a:srgbClr val="000000">
              <a:alpha val="75000"/>
            </a:srgbClr>
          </a:outerShdw>
        </a:effectLst>
      </a:spPr>
      <a:bodyPr rot="0" spcFirstLastPara="1" vertOverflow="overflow" horzOverflow="overflow" vert="horz" wrap="square" lIns="203200" tIns="203200" rIns="203200" bIns="203200" numCol="1" spcCol="38100" rtlCol="0" anchor="t">
        <a:spAutoFit/>
      </a:bodyPr>
      <a:lstStyle>
        <a:defPPr marL="7224" marR="7224" indent="0" algn="l" defTabSz="1295400" rtl="0" fontAlgn="auto" latinLnBrk="1" hangingPunct="0">
          <a:lnSpc>
            <a:spcPct val="120000"/>
          </a:lnSpc>
          <a:spcBef>
            <a:spcPts val="0"/>
          </a:spcBef>
          <a:spcAft>
            <a:spcPts val="0"/>
          </a:spcAft>
          <a:buClrTx/>
          <a:buSzTx/>
          <a:buFontTx/>
          <a:buNone/>
          <a:tabLst/>
          <a:defRPr kumimoji="0" sz="2000" b="1" i="0" u="none" strike="noStrike" cap="none" spc="0" normalizeH="0" baseline="0">
            <a:ln>
              <a:noFill/>
            </a:ln>
            <a:solidFill>
              <a:srgbClr val="000000"/>
            </a:solidFill>
            <a:effectLst/>
            <a:uFill>
              <a:solidFill>
                <a:srgbClr val="000000"/>
              </a:solidFill>
            </a:uFill>
            <a:latin typeface="Lucida Sans Typewriter Regular"/>
            <a:ea typeface="Lucida Sans Typewriter Regular"/>
            <a:cs typeface="Lucida Sans Typewriter Regular"/>
            <a:sym typeface="Lucida Sans Typewriter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58702" marR="58702" indent="0" algn="l" defTabSz="1295400" rtl="0" fontAlgn="auto" latinLnBrk="1" hangingPunct="0">
          <a:lnSpc>
            <a:spcPct val="150000"/>
          </a:lnSpc>
          <a:spcBef>
            <a:spcPts val="0"/>
          </a:spcBef>
          <a:spcAft>
            <a:spcPts val="0"/>
          </a:spcAft>
          <a:buClrTx/>
          <a:buSzTx/>
          <a:buFontTx/>
          <a:buNone/>
          <a:tabLst/>
          <a:defRPr kumimoji="0" sz="1600" b="0" i="0" u="none" strike="noStrike" cap="none" spc="0" normalizeH="0" baseline="0">
            <a:ln>
              <a:noFill/>
            </a:ln>
            <a:solidFill>
              <a:srgbClr val="8D3124"/>
            </a:solidFill>
            <a:effectLst/>
            <a:uFill>
              <a:solidFill>
                <a:srgbClr val="8D3124"/>
              </a:solidFill>
            </a:uFill>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Bold"/>
        <a:ea typeface="Helvetica-Bold"/>
        <a:cs typeface="Helvetica-Bold"/>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0" dist="76200" dir="2700000" rotWithShape="0">
              <a:srgbClr val="000000">
                <a:alpha val="7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blurRad="127000" dist="76200" dir="2700000" rotWithShape="0">
            <a:srgbClr val="000000">
              <a:alpha val="75000"/>
            </a:srgbClr>
          </a:outerShdw>
        </a:effectLst>
      </a:spPr>
      <a:bodyPr rot="0" spcFirstLastPara="1" vertOverflow="overflow" horzOverflow="overflow" vert="horz" wrap="square" lIns="203200" tIns="203200" rIns="203200" bIns="203200" numCol="1" spcCol="38100" rtlCol="0" anchor="t">
        <a:spAutoFit/>
      </a:bodyPr>
      <a:lstStyle>
        <a:defPPr marL="7224" marR="7224" indent="0" algn="l" defTabSz="1295400" rtl="0" fontAlgn="auto" latinLnBrk="1" hangingPunct="0">
          <a:lnSpc>
            <a:spcPct val="120000"/>
          </a:lnSpc>
          <a:spcBef>
            <a:spcPts val="0"/>
          </a:spcBef>
          <a:spcAft>
            <a:spcPts val="0"/>
          </a:spcAft>
          <a:buClrTx/>
          <a:buSzTx/>
          <a:buFontTx/>
          <a:buNone/>
          <a:tabLst/>
          <a:defRPr kumimoji="0" sz="2000" b="1" i="0" u="none" strike="noStrike" cap="none" spc="0" normalizeH="0" baseline="0">
            <a:ln>
              <a:noFill/>
            </a:ln>
            <a:solidFill>
              <a:srgbClr val="000000"/>
            </a:solidFill>
            <a:effectLst/>
            <a:uFill>
              <a:solidFill>
                <a:srgbClr val="000000"/>
              </a:solidFill>
            </a:uFill>
            <a:latin typeface="Lucida Sans Typewriter Regular"/>
            <a:ea typeface="Lucida Sans Typewriter Regular"/>
            <a:cs typeface="Lucida Sans Typewriter Regular"/>
            <a:sym typeface="Lucida Sans Typewriter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58702" marR="58702" indent="0" algn="l" defTabSz="1295400" rtl="0" fontAlgn="auto" latinLnBrk="1" hangingPunct="0">
          <a:lnSpc>
            <a:spcPct val="150000"/>
          </a:lnSpc>
          <a:spcBef>
            <a:spcPts val="0"/>
          </a:spcBef>
          <a:spcAft>
            <a:spcPts val="0"/>
          </a:spcAft>
          <a:buClrTx/>
          <a:buSzTx/>
          <a:buFontTx/>
          <a:buNone/>
          <a:tabLst/>
          <a:defRPr kumimoji="0" sz="1600" b="0" i="0" u="none" strike="noStrike" cap="none" spc="0" normalizeH="0" baseline="0">
            <a:ln>
              <a:noFill/>
            </a:ln>
            <a:solidFill>
              <a:srgbClr val="8D3124"/>
            </a:solidFill>
            <a:effectLst/>
            <a:uFill>
              <a:solidFill>
                <a:srgbClr val="8D3124"/>
              </a:solidFill>
            </a:uFill>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1968</TotalTime>
  <Words>9939</Words>
  <Application>Microsoft Office PowerPoint</Application>
  <PresentationFormat>Custom</PresentationFormat>
  <Paragraphs>2675</Paragraphs>
  <Slides>109</Slides>
  <Notes>56</Notes>
  <HiddenSlides>24</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109</vt:i4>
      </vt:variant>
    </vt:vector>
  </HeadingPairs>
  <TitlesOfParts>
    <vt:vector size="121" baseType="lpstr">
      <vt:lpstr>Futura</vt:lpstr>
      <vt:lpstr>Helvetica</vt:lpstr>
      <vt:lpstr>Helvetica-Bold</vt:lpstr>
      <vt:lpstr>Helvetica-Oblique</vt:lpstr>
      <vt:lpstr>Lucida Grande</vt:lpstr>
      <vt:lpstr>Lucida Sans Regular</vt:lpstr>
      <vt:lpstr>Lucida Sans Typewriter Regular</vt:lpstr>
      <vt:lpstr>Symbol</vt:lpstr>
      <vt:lpstr>Times New Roman</vt:lpstr>
      <vt:lpstr>Times Roman</vt:lpstr>
      <vt:lpstr>ヒラギノ角ゴ ProN W3</vt:lpstr>
      <vt:lpstr>White</vt:lpstr>
      <vt:lpstr>2.3  Quicksort</vt:lpstr>
      <vt:lpstr>Two classic sorting algorithms: mergesort and quicksort</vt:lpstr>
      <vt:lpstr>Quicksort t-shirt</vt:lpstr>
      <vt:lpstr>Quicksort t-shirt</vt:lpstr>
      <vt:lpstr>Quicksort</vt:lpstr>
      <vt:lpstr>Tony Hoare</vt:lpstr>
      <vt:lpstr>Tony Hoare</vt:lpstr>
      <vt:lpstr>Bob Sedgewick</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Quicksort partitioning demo</vt:lpstr>
      <vt:lpstr>The music of quicksort partitioning (by Brad Lyon)</vt:lpstr>
      <vt:lpstr>Quicksort:  code for partitioning</vt:lpstr>
      <vt:lpstr>Quicksort:  Java implementation</vt:lpstr>
      <vt:lpstr>Quicksort trace</vt:lpstr>
      <vt:lpstr>Quicksort animation</vt:lpstr>
      <vt:lpstr>Quicksort:  implementation details</vt:lpstr>
      <vt:lpstr>Quicksort:  empirical analysis (1961)</vt:lpstr>
      <vt:lpstr>Quicksort:  empirical analysis</vt:lpstr>
      <vt:lpstr>Quicksort:  best-case analysis</vt:lpstr>
      <vt:lpstr>Quicksort:  worst-case analysis</vt:lpstr>
      <vt:lpstr>Quicksort:  average-case analysis</vt:lpstr>
      <vt:lpstr>Quicksort:  average-case analysis</vt:lpstr>
      <vt:lpstr>Quicksort:  BEST Case analysis</vt:lpstr>
      <vt:lpstr>Quicksort:  average-case analysis</vt:lpstr>
      <vt:lpstr>Quicksort:  average-case analysis</vt:lpstr>
      <vt:lpstr>Quicksort:  average-case analysis</vt:lpstr>
      <vt:lpstr>Quicksort:  summary of performance characteristics</vt:lpstr>
      <vt:lpstr>Quicksort properties</vt:lpstr>
      <vt:lpstr>Quicksort:  practical improvements</vt:lpstr>
      <vt:lpstr>Quicksort:  practical improvements</vt:lpstr>
      <vt:lpstr>Quicksort with median-of-3 and cutoff to insertion sort:  visualization</vt:lpstr>
      <vt:lpstr>2.3  Quicksort</vt:lpstr>
      <vt:lpstr>2.3  Quicksort</vt:lpstr>
      <vt:lpstr>Selection</vt:lpstr>
      <vt:lpstr>Quick-select</vt:lpstr>
      <vt:lpstr>Quick-select:  mathematical analysis</vt:lpstr>
      <vt:lpstr>Theoretical context for selection</vt:lpstr>
      <vt:lpstr>Generic methods</vt:lpstr>
      <vt:lpstr>Generic methods</vt:lpstr>
      <vt:lpstr>2.3  Quicksort</vt:lpstr>
      <vt:lpstr>2.3  Quicksort</vt:lpstr>
      <vt:lpstr>Duplicate keys</vt:lpstr>
      <vt:lpstr>Duplicate keys</vt:lpstr>
      <vt:lpstr>PowerPoint Presentation</vt:lpstr>
      <vt:lpstr>Partitioning an array with all equal keys</vt:lpstr>
      <vt:lpstr>Duplicate keys:  the problem</vt:lpstr>
      <vt:lpstr>3-way partitioning</vt:lpstr>
      <vt:lpstr>Dijkstra 3-way partitioning demo</vt:lpstr>
      <vt:lpstr>Dijkstra 3-way partitioning demo</vt:lpstr>
      <vt:lpstr>Dijkstra's 3-way partitioning:  trace</vt:lpstr>
      <vt:lpstr>3-way quicksort:  Java implementation</vt:lpstr>
      <vt:lpstr>3-way quicksort:  visual trace</vt:lpstr>
      <vt:lpstr>Duplicate keys:  lower bound</vt:lpstr>
      <vt:lpstr>Sorting summary</vt:lpstr>
      <vt:lpstr>2.3  Quicksort</vt:lpstr>
      <vt:lpstr>2.3  Quicksort</vt:lpstr>
      <vt:lpstr>Sorting applications</vt:lpstr>
      <vt:lpstr>War story (system sort in C)</vt:lpstr>
      <vt:lpstr>War story (system sort in C)</vt:lpstr>
      <vt:lpstr>Engineering a system sort (in 1993)</vt:lpstr>
      <vt:lpstr>Tukey's ninther</vt:lpstr>
      <vt:lpstr>Bentley-McIlroy 3-way partitioning demo</vt:lpstr>
      <vt:lpstr>Bentley-McIlroy 3-way partitioning demo</vt:lpstr>
      <vt:lpstr>Bentley-McIlroy 3-way partitioning</vt:lpstr>
      <vt:lpstr>Bentley-McIlroy 3-way partitioning:  Java implementation</vt:lpstr>
      <vt:lpstr>Engineering a system sort (in 1993)</vt:lpstr>
      <vt:lpstr>A beautiful mailing list post (Yaroslavskiy, September 2011)</vt:lpstr>
      <vt:lpstr>Dual-pivot quicksort</vt:lpstr>
      <vt:lpstr>Dual-pivot partitioning demo</vt:lpstr>
      <vt:lpstr>Dual-pivot partitioning demo</vt:lpstr>
      <vt:lpstr>Dual-pivot partitioning demo</vt:lpstr>
      <vt:lpstr>Dual-pivot quicksort</vt:lpstr>
      <vt:lpstr>Three-pivot quicksort</vt:lpstr>
      <vt:lpstr>Performance</vt:lpstr>
      <vt:lpstr>Cache and memory latencies</vt:lpstr>
      <vt:lpstr>Caching</vt:lpstr>
      <vt:lpstr>Achilles heel in Bentley-McIlroy implementation (Java system sort)</vt:lpstr>
      <vt:lpstr>Achilles heel in Bentley-McIlroy implementation (Java system sort)</vt:lpstr>
      <vt:lpstr>Which sorting algorithm to use?</vt:lpstr>
      <vt:lpstr>Which sorting algorithm to use?</vt:lpstr>
      <vt:lpstr>System sort in Java 7</vt:lpstr>
      <vt:lpstr>Ineffective sorts</vt:lpstr>
      <vt:lpstr>Practice Session</vt:lpstr>
      <vt:lpstr>Practice Session</vt:lpstr>
      <vt:lpstr>2.3  Quicksort</vt:lpstr>
      <vt:lpstr>2.3  Quicksort</vt:lpstr>
      <vt:lpstr>Which sorting algorithm?</vt:lpstr>
      <vt:lpstr>Which sorting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Quicksort</dc:title>
  <dc:creator>MM</dc:creator>
  <cp:lastModifiedBy>M M</cp:lastModifiedBy>
  <cp:revision>23</cp:revision>
  <dcterms:modified xsi:type="dcterms:W3CDTF">2018-11-01T15:07:04Z</dcterms:modified>
</cp:coreProperties>
</file>